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sldIdLst>
    <p:sldId id="256" r:id="rId5"/>
    <p:sldId id="283" r:id="rId6"/>
    <p:sldId id="346" r:id="rId7"/>
    <p:sldId id="349" r:id="rId8"/>
    <p:sldId id="348" r:id="rId9"/>
    <p:sldId id="496" r:id="rId10"/>
    <p:sldId id="350" r:id="rId11"/>
    <p:sldId id="351" r:id="rId12"/>
    <p:sldId id="286" r:id="rId13"/>
    <p:sldId id="352" r:id="rId14"/>
    <p:sldId id="506" r:id="rId15"/>
    <p:sldId id="507" r:id="rId16"/>
    <p:sldId id="396" r:id="rId17"/>
    <p:sldId id="414" r:id="rId18"/>
    <p:sldId id="354" r:id="rId19"/>
    <p:sldId id="355" r:id="rId20"/>
    <p:sldId id="417" r:id="rId21"/>
    <p:sldId id="416" r:id="rId22"/>
    <p:sldId id="415" r:id="rId23"/>
    <p:sldId id="356" r:id="rId24"/>
    <p:sldId id="397" r:id="rId25"/>
    <p:sldId id="384" r:id="rId26"/>
    <p:sldId id="445" r:id="rId27"/>
    <p:sldId id="494" r:id="rId28"/>
    <p:sldId id="495" r:id="rId29"/>
    <p:sldId id="497" r:id="rId30"/>
    <p:sldId id="498" r:id="rId31"/>
    <p:sldId id="508" r:id="rId32"/>
    <p:sldId id="505" r:id="rId33"/>
    <p:sldId id="504" r:id="rId34"/>
    <p:sldId id="503" r:id="rId35"/>
    <p:sldId id="502" r:id="rId36"/>
    <p:sldId id="501" r:id="rId37"/>
    <p:sldId id="518" r:id="rId38"/>
    <p:sldId id="500" r:id="rId39"/>
    <p:sldId id="509" r:id="rId40"/>
    <p:sldId id="499" r:id="rId41"/>
    <p:sldId id="517" r:id="rId42"/>
    <p:sldId id="516" r:id="rId43"/>
    <p:sldId id="515" r:id="rId44"/>
    <p:sldId id="514" r:id="rId45"/>
    <p:sldId id="519" r:id="rId46"/>
    <p:sldId id="513" r:id="rId47"/>
    <p:sldId id="512" r:id="rId48"/>
    <p:sldId id="511" r:id="rId49"/>
    <p:sldId id="510" r:id="rId50"/>
    <p:sldId id="528" r:id="rId51"/>
    <p:sldId id="527" r:id="rId52"/>
    <p:sldId id="526" r:id="rId53"/>
    <p:sldId id="530" r:id="rId54"/>
    <p:sldId id="525" r:id="rId55"/>
    <p:sldId id="522" r:id="rId56"/>
    <p:sldId id="529" r:id="rId57"/>
    <p:sldId id="531" r:id="rId58"/>
    <p:sldId id="520" r:id="rId59"/>
    <p:sldId id="540" r:id="rId60"/>
    <p:sldId id="539" r:id="rId61"/>
    <p:sldId id="538" r:id="rId62"/>
    <p:sldId id="536" r:id="rId63"/>
    <p:sldId id="541" r:id="rId64"/>
    <p:sldId id="542" r:id="rId65"/>
    <p:sldId id="535" r:id="rId66"/>
    <p:sldId id="543" r:id="rId67"/>
    <p:sldId id="544" r:id="rId68"/>
    <p:sldId id="545" r:id="rId69"/>
    <p:sldId id="532" r:id="rId70"/>
    <p:sldId id="413" r:id="rId71"/>
    <p:sldId id="493" r:id="rId72"/>
    <p:sldId id="27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6F1A0-8DD4-205B-91AA-7B175548C339}" v="5879" dt="2023-06-08T18:24:59.138"/>
    <p1510:client id="{085FC809-A1B0-9E7D-0FB2-1565E990E65B}" v="1706" dt="2023-07-11T14:08:18.955"/>
    <p1510:client id="{14BAB68A-4978-41D1-B1A6-0F3B45F86ECE}" v="13" dt="2023-01-25T19:03:41.553"/>
    <p1510:client id="{25659418-4056-4B9B-D847-DBB02EA4154E}" v="5" dt="2023-06-12T19:36:29.812"/>
    <p1510:client id="{2B716A01-E0E1-A00E-F8E1-4922348D463A}" v="876" dt="2023-06-07T19:28:01.660"/>
    <p1510:client id="{2ECB9147-1AE5-8267-0209-9AAF943F456E}" v="57" dt="2023-06-09T16:43:53.387"/>
    <p1510:client id="{309DB431-C9EA-45E4-157B-8B942412E747}" v="9" dt="2023-05-30T21:13:22.682"/>
    <p1510:client id="{32D0D168-6355-87F9-4D96-CE96F07BDC7D}" v="36" dt="2023-04-14T19:20:13.642"/>
    <p1510:client id="{35B6D5DF-ED87-576C-75D5-7A6E1A4DFB64}" v="1" dt="2023-06-29T14:31:19.224"/>
    <p1510:client id="{3A25C843-46CD-5D8B-D003-B0AA60C14D63}" v="26" dt="2023-01-10T20:14:22.634"/>
    <p1510:client id="{4E399F08-2AAA-E227-B399-58420E905756}" v="4" dt="2023-01-18T20:23:35.136"/>
    <p1510:client id="{5268D9E7-A2AE-6E35-FEC0-A4EE3C3937E4}" v="22" dt="2023-07-10T18:37:24.825"/>
    <p1510:client id="{5B5C1737-A122-E6F5-3142-49CC03CE490B}" v="140" dt="2023-06-09T13:09:31.671"/>
    <p1510:client id="{6438F13C-A59E-C5C8-C0D2-F4115A5552E3}" v="2421" dt="2023-06-12T19:28:56.373"/>
    <p1510:client id="{69094478-23DA-076B-1422-07040650AA4B}" v="6829" dt="2023-01-10T18:56:09.860"/>
    <p1510:client id="{71AD838C-5DF9-13D3-E56D-C0A3956507F0}" v="432" dt="2023-03-29T19:16:40.491"/>
    <p1510:client id="{72618619-22D6-B5A5-7152-FE53BB8593FB}" v="232" dt="2023-03-29T19:29:40.659"/>
    <p1510:client id="{859E0670-C378-BD4B-F902-6852F1B9D1CA}" v="246" dt="2023-06-07T17:14:41.110"/>
    <p1510:client id="{9A3CE3BF-1C42-8AFA-3BAF-1D6EEBC6821E}" v="52" dt="2023-02-22T23:08:00.032"/>
    <p1510:client id="{A12643EE-BAF5-C5DF-759A-688C1E41A892}" v="2734" dt="2023-02-23T18:49:24.198"/>
    <p1510:client id="{A66030D6-283A-ECDA-9AB4-6C66B39D05FA}" v="1" dt="2023-01-10T18:17:51.851"/>
    <p1510:client id="{ACE6630F-A9D8-0D77-D0D4-68932BCA477C}" v="1000" dt="2023-06-14T14:18:49.174"/>
    <p1510:client id="{D54F8B09-8DB0-BE1C-297C-4F8CA4D0FA99}" v="1677" dt="2023-06-13T20:00:54.106"/>
    <p1510:client id="{DA18874A-3E7A-6A21-8E64-05F82B3690CE}" v="1304" dt="2023-05-30T18:45:58.845"/>
    <p1510:client id="{F3D9A05A-1317-22BD-26A6-1233870218E8}" v="154" dt="2023-02-27T14:55:05.776"/>
    <p1510:client id="{F43A00C6-6458-645E-2F53-7C28832275DE}" v="1855" dt="2023-07-11T20:09:09.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715B1-4D10-4ABC-B16A-1F0A85252002}" type="datetimeFigureOut">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935D2-1AFE-4C84-984C-FA50E40CDD67}" type="slidenum">
              <a:t>‹#›</a:t>
            </a:fld>
            <a:endParaRPr lang="en-US"/>
          </a:p>
        </p:txBody>
      </p:sp>
    </p:spTree>
    <p:extLst>
      <p:ext uri="{BB962C8B-B14F-4D97-AF65-F5344CB8AC3E}">
        <p14:creationId xmlns:p14="http://schemas.microsoft.com/office/powerpoint/2010/main" val="37202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MiSU defines </a:t>
            </a:r>
            <a:r>
              <a:rPr lang="en-US" i="1"/>
              <a:t>assessment </a:t>
            </a:r>
            <a:r>
              <a:rPr lang="en-US"/>
              <a:t>as “the systematic collection and analysis of information for improvement purposes” (Director of Assessment, 2019, p. 1). Assessment within an institution of higher education may be implemented at multiple levels of its hierarchical structure (Miller &amp; Leskes, 2005; Peregrine Pathways, 2022), including at student-, course-, program-, department-, college-, and institution-levels (Figure 1). A single institution may include multiple colleges. A single college may include multiple departments (or divisions). A single department may include multiple programs. A single program may include multiple courses. A single course may include multiple students. There may be other levels of assessment at an institution that are not depicted in the diagram. </a:t>
            </a:r>
          </a:p>
        </p:txBody>
      </p:sp>
      <p:sp>
        <p:nvSpPr>
          <p:cNvPr id="4" name="Slide Number Placeholder 3"/>
          <p:cNvSpPr>
            <a:spLocks noGrp="1"/>
          </p:cNvSpPr>
          <p:nvPr>
            <p:ph type="sldNum" sz="quarter" idx="5"/>
          </p:nvPr>
        </p:nvSpPr>
        <p:spPr/>
        <p:txBody>
          <a:bodyPr/>
          <a:lstStyle/>
          <a:p>
            <a:fld id="{5EC935D2-1AFE-4C84-984C-FA50E40CDD67}" type="slidenum">
              <a:rPr lang="en-US"/>
              <a:t>6</a:t>
            </a:fld>
            <a:endParaRPr lang="en-US"/>
          </a:p>
        </p:txBody>
      </p:sp>
    </p:spTree>
    <p:extLst>
      <p:ext uri="{BB962C8B-B14F-4D97-AF65-F5344CB8AC3E}">
        <p14:creationId xmlns:p14="http://schemas.microsoft.com/office/powerpoint/2010/main" val="4023259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the sample mission statement in the YPA plan template.</a:t>
            </a:r>
            <a:endParaRPr lang="en-US"/>
          </a:p>
        </p:txBody>
      </p:sp>
      <p:sp>
        <p:nvSpPr>
          <p:cNvPr id="4" name="Slide Number Placeholder 3"/>
          <p:cNvSpPr>
            <a:spLocks noGrp="1"/>
          </p:cNvSpPr>
          <p:nvPr>
            <p:ph type="sldNum" sz="quarter" idx="5"/>
          </p:nvPr>
        </p:nvSpPr>
        <p:spPr/>
        <p:txBody>
          <a:bodyPr/>
          <a:lstStyle/>
          <a:p>
            <a:fld id="{5EC935D2-1AFE-4C84-984C-FA50E40CDD67}" type="slidenum">
              <a:t>28</a:t>
            </a:fld>
            <a:endParaRPr lang="en-US"/>
          </a:p>
        </p:txBody>
      </p:sp>
    </p:spTree>
    <p:extLst>
      <p:ext uri="{BB962C8B-B14F-4D97-AF65-F5344CB8AC3E}">
        <p14:creationId xmlns:p14="http://schemas.microsoft.com/office/powerpoint/2010/main" val="426918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Learning Goals (SLGs) are general statements of learning that students are expected to achieve through participation in a program. They should be reflected in the curriculum and serve as a bridge between the program’s broad mission statement and its more detailed SLOs. Each SLG should subsume at least one SLO. Since the mission of the program should support the mission of the institution, the program-level SLGs should naturally also support the institution’s mission. To keep assessment manageable, each program is advised to have around three to five SLGs (e.g., Appalachian State University, n.d.; COBA, 2019; Los Positas Community College, 2016; Peregrine Pathways, 2022). There are no strict rules on the number of SLGs that a program should assess, however, and a program may determine that more or fewer goals would be appropriate to assess annually and report on their YPA.</a:t>
            </a:r>
          </a:p>
        </p:txBody>
      </p:sp>
      <p:sp>
        <p:nvSpPr>
          <p:cNvPr id="4" name="Slide Number Placeholder 3"/>
          <p:cNvSpPr>
            <a:spLocks noGrp="1"/>
          </p:cNvSpPr>
          <p:nvPr>
            <p:ph type="sldNum" sz="quarter" idx="5"/>
          </p:nvPr>
        </p:nvSpPr>
        <p:spPr/>
        <p:txBody>
          <a:bodyPr/>
          <a:lstStyle/>
          <a:p>
            <a:fld id="{5EC935D2-1AFE-4C84-984C-FA50E40CDD67}" type="slidenum">
              <a:t>31</a:t>
            </a:fld>
            <a:endParaRPr lang="en-US"/>
          </a:p>
        </p:txBody>
      </p:sp>
    </p:spTree>
    <p:extLst>
      <p:ext uri="{BB962C8B-B14F-4D97-AF65-F5344CB8AC3E}">
        <p14:creationId xmlns:p14="http://schemas.microsoft.com/office/powerpoint/2010/main" val="2046334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components of an SLG include an SLG number, learner description, observable action verb, and statement of learning to be demonstrated</a:t>
            </a:r>
          </a:p>
        </p:txBody>
      </p:sp>
      <p:sp>
        <p:nvSpPr>
          <p:cNvPr id="4" name="Slide Number Placeholder 3"/>
          <p:cNvSpPr>
            <a:spLocks noGrp="1"/>
          </p:cNvSpPr>
          <p:nvPr>
            <p:ph type="sldNum" sz="quarter" idx="5"/>
          </p:nvPr>
        </p:nvSpPr>
        <p:spPr/>
        <p:txBody>
          <a:bodyPr/>
          <a:lstStyle/>
          <a:p>
            <a:fld id="{5EC935D2-1AFE-4C84-984C-FA50E40CDD67}" type="slidenum">
              <a:t>32</a:t>
            </a:fld>
            <a:endParaRPr lang="en-US"/>
          </a:p>
        </p:txBody>
      </p:sp>
    </p:spTree>
    <p:extLst>
      <p:ext uri="{BB962C8B-B14F-4D97-AF65-F5344CB8AC3E}">
        <p14:creationId xmlns:p14="http://schemas.microsoft.com/office/powerpoint/2010/main" val="293432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SLG should include only one observable action verb. Programs are encouraged to choose action verbs for their SLGs based on </a:t>
            </a:r>
            <a:r>
              <a:rPr lang="en-US" i="1"/>
              <a:t>Bloom’s Taxonomy of Educational Objectives </a:t>
            </a:r>
            <a:r>
              <a:rPr lang="en-US"/>
              <a:t>(Anderson &amp; Krathwohl, 2001; Bloom, 1956). A few of the many action verbs that programs may choose from when they write SLGs include identify, select, define, describe, explain, summarize, review, compute, demonstrate, apply, write, analyze, solve, create, design, compose, synthesize, tell, recommend, defend, judge. Programs may use other action verbs for their SLGs that are not listed here. </a:t>
            </a:r>
          </a:p>
        </p:txBody>
      </p:sp>
      <p:sp>
        <p:nvSpPr>
          <p:cNvPr id="4" name="Slide Number Placeholder 3"/>
          <p:cNvSpPr>
            <a:spLocks noGrp="1"/>
          </p:cNvSpPr>
          <p:nvPr>
            <p:ph type="sldNum" sz="quarter" idx="5"/>
          </p:nvPr>
        </p:nvSpPr>
        <p:spPr/>
        <p:txBody>
          <a:bodyPr/>
          <a:lstStyle/>
          <a:p>
            <a:fld id="{5EC935D2-1AFE-4C84-984C-FA50E40CDD67}" type="slidenum">
              <a:t>33</a:t>
            </a:fld>
            <a:endParaRPr lang="en-US"/>
          </a:p>
        </p:txBody>
      </p:sp>
    </p:spTree>
    <p:extLst>
      <p:ext uri="{BB962C8B-B14F-4D97-AF65-F5344CB8AC3E}">
        <p14:creationId xmlns:p14="http://schemas.microsoft.com/office/powerpoint/2010/main" val="3005293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Responses to the key components may be synthesized into an SLG statement using the following template. (SLG Number): (Learner description) will (observable action verb) (statement of learning to be demonstrated)</a:t>
            </a:r>
          </a:p>
        </p:txBody>
      </p:sp>
      <p:sp>
        <p:nvSpPr>
          <p:cNvPr id="4" name="Slide Number Placeholder 3"/>
          <p:cNvSpPr>
            <a:spLocks noGrp="1"/>
          </p:cNvSpPr>
          <p:nvPr>
            <p:ph type="sldNum" sz="quarter" idx="5"/>
          </p:nvPr>
        </p:nvSpPr>
        <p:spPr/>
        <p:txBody>
          <a:bodyPr/>
          <a:lstStyle/>
          <a:p>
            <a:fld id="{5EC935D2-1AFE-4C84-984C-FA50E40CDD67}" type="slidenum">
              <a:t>34</a:t>
            </a:fld>
            <a:endParaRPr lang="en-US"/>
          </a:p>
        </p:txBody>
      </p:sp>
    </p:spTree>
    <p:extLst>
      <p:ext uri="{BB962C8B-B14F-4D97-AF65-F5344CB8AC3E}">
        <p14:creationId xmlns:p14="http://schemas.microsoft.com/office/powerpoint/2010/main" val="1635265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depicts an example of how the hypothetical Fit for College addresses the key components of an SLG.</a:t>
            </a:r>
          </a:p>
        </p:txBody>
      </p:sp>
      <p:sp>
        <p:nvSpPr>
          <p:cNvPr id="4" name="Slide Number Placeholder 3"/>
          <p:cNvSpPr>
            <a:spLocks noGrp="1"/>
          </p:cNvSpPr>
          <p:nvPr>
            <p:ph type="sldNum" sz="quarter" idx="5"/>
          </p:nvPr>
        </p:nvSpPr>
        <p:spPr/>
        <p:txBody>
          <a:bodyPr/>
          <a:lstStyle/>
          <a:p>
            <a:fld id="{5EC935D2-1AFE-4C84-984C-FA50E40CDD67}" type="slidenum">
              <a:t>35</a:t>
            </a:fld>
            <a:endParaRPr lang="en-US"/>
          </a:p>
        </p:txBody>
      </p:sp>
    </p:spTree>
    <p:extLst>
      <p:ext uri="{BB962C8B-B14F-4D97-AF65-F5344CB8AC3E}">
        <p14:creationId xmlns:p14="http://schemas.microsoft.com/office/powerpoint/2010/main" val="1693819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sample SLG statement for the hypothetical Fit for College program based on the SLG template. SLG 2: Students will explore areas of their fitness for their roles as college students.</a:t>
            </a:r>
          </a:p>
        </p:txBody>
      </p:sp>
      <p:sp>
        <p:nvSpPr>
          <p:cNvPr id="4" name="Slide Number Placeholder 3"/>
          <p:cNvSpPr>
            <a:spLocks noGrp="1"/>
          </p:cNvSpPr>
          <p:nvPr>
            <p:ph type="sldNum" sz="quarter" idx="5"/>
          </p:nvPr>
        </p:nvSpPr>
        <p:spPr/>
        <p:txBody>
          <a:bodyPr/>
          <a:lstStyle/>
          <a:p>
            <a:fld id="{5EC935D2-1AFE-4C84-984C-FA50E40CDD67}" type="slidenum">
              <a:t>36</a:t>
            </a:fld>
            <a:endParaRPr lang="en-US"/>
          </a:p>
        </p:txBody>
      </p:sp>
    </p:spTree>
    <p:extLst>
      <p:ext uri="{BB962C8B-B14F-4D97-AF65-F5344CB8AC3E}">
        <p14:creationId xmlns:p14="http://schemas.microsoft.com/office/powerpoint/2010/main" val="263699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the sample SLG in the YPA plan template</a:t>
            </a:r>
          </a:p>
        </p:txBody>
      </p:sp>
      <p:sp>
        <p:nvSpPr>
          <p:cNvPr id="4" name="Slide Number Placeholder 3"/>
          <p:cNvSpPr>
            <a:spLocks noGrp="1"/>
          </p:cNvSpPr>
          <p:nvPr>
            <p:ph type="sldNum" sz="quarter" idx="5"/>
          </p:nvPr>
        </p:nvSpPr>
        <p:spPr/>
        <p:txBody>
          <a:bodyPr/>
          <a:lstStyle/>
          <a:p>
            <a:fld id="{5EC935D2-1AFE-4C84-984C-FA50E40CDD67}" type="slidenum">
              <a:t>37</a:t>
            </a:fld>
            <a:endParaRPr lang="en-US"/>
          </a:p>
        </p:txBody>
      </p:sp>
    </p:spTree>
    <p:extLst>
      <p:ext uri="{BB962C8B-B14F-4D97-AF65-F5344CB8AC3E}">
        <p14:creationId xmlns:p14="http://schemas.microsoft.com/office/powerpoint/2010/main" val="1071152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learning outcomes (SLOs) are specific statements of the knowledge, skills, values, or other attributes that students are expected to demonstrate by the time that they complete a program. A specifically stated SLO is a more detailed representation of a generally stated SLG. To reinforce the theme of keeping assessment manageable, each SLG should have around two to four SLOs, which is in line with guidelines from other institutions and organizations (e.g., Appalachian State University, n.d.; College of Business Administration [COBA], 2019; Los Positas Community College, 2016; Peregrine Pathways, 2022); however, there are no strict rules on the number of SLOs that a program should assess. A program may determine that more or fewer outcomes would be appropriate to assess annually and report on the YPA. A single SLG may subsume multiple SLOs, and a single SLO may subsume multiple measures</a:t>
            </a:r>
          </a:p>
        </p:txBody>
      </p:sp>
      <p:sp>
        <p:nvSpPr>
          <p:cNvPr id="4" name="Slide Number Placeholder 3"/>
          <p:cNvSpPr>
            <a:spLocks noGrp="1"/>
          </p:cNvSpPr>
          <p:nvPr>
            <p:ph type="sldNum" sz="quarter" idx="5"/>
          </p:nvPr>
        </p:nvSpPr>
        <p:spPr/>
        <p:txBody>
          <a:bodyPr/>
          <a:lstStyle/>
          <a:p>
            <a:fld id="{5EC935D2-1AFE-4C84-984C-FA50E40CDD67}" type="slidenum">
              <a:t>40</a:t>
            </a:fld>
            <a:endParaRPr lang="en-US"/>
          </a:p>
        </p:txBody>
      </p:sp>
    </p:spTree>
    <p:extLst>
      <p:ext uri="{BB962C8B-B14F-4D97-AF65-F5344CB8AC3E}">
        <p14:creationId xmlns:p14="http://schemas.microsoft.com/office/powerpoint/2010/main" val="3208666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components of an SLO mirror the key components of an SLG. They include an SLO number, learner description, an observable action verb, and a statement of learning to be demonstrated</a:t>
            </a:r>
          </a:p>
        </p:txBody>
      </p:sp>
      <p:sp>
        <p:nvSpPr>
          <p:cNvPr id="4" name="Slide Number Placeholder 3"/>
          <p:cNvSpPr>
            <a:spLocks noGrp="1"/>
          </p:cNvSpPr>
          <p:nvPr>
            <p:ph type="sldNum" sz="quarter" idx="5"/>
          </p:nvPr>
        </p:nvSpPr>
        <p:spPr/>
        <p:txBody>
          <a:bodyPr/>
          <a:lstStyle/>
          <a:p>
            <a:fld id="{5EC935D2-1AFE-4C84-984C-FA50E40CDD67}" type="slidenum">
              <a:t>41</a:t>
            </a:fld>
            <a:endParaRPr lang="en-US"/>
          </a:p>
        </p:txBody>
      </p:sp>
    </p:spTree>
    <p:extLst>
      <p:ext uri="{BB962C8B-B14F-4D97-AF65-F5344CB8AC3E}">
        <p14:creationId xmlns:p14="http://schemas.microsoft.com/office/powerpoint/2010/main" val="12593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 diagram of the YPA essential elements</a:t>
            </a:r>
          </a:p>
        </p:txBody>
      </p:sp>
      <p:sp>
        <p:nvSpPr>
          <p:cNvPr id="4" name="Slide Number Placeholder 3"/>
          <p:cNvSpPr>
            <a:spLocks noGrp="1"/>
          </p:cNvSpPr>
          <p:nvPr>
            <p:ph type="sldNum" sz="quarter" idx="5"/>
          </p:nvPr>
        </p:nvSpPr>
        <p:spPr/>
        <p:txBody>
          <a:bodyPr/>
          <a:lstStyle/>
          <a:p>
            <a:fld id="{5EC935D2-1AFE-4C84-984C-FA50E40CDD67}" type="slidenum">
              <a:rPr lang="en-US"/>
              <a:t>9</a:t>
            </a:fld>
            <a:endParaRPr lang="en-US"/>
          </a:p>
        </p:txBody>
      </p:sp>
    </p:spTree>
    <p:extLst>
      <p:ext uri="{BB962C8B-B14F-4D97-AF65-F5344CB8AC3E}">
        <p14:creationId xmlns:p14="http://schemas.microsoft.com/office/powerpoint/2010/main" val="2958555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with SLGs, each SLO should include only one observable action verb based on </a:t>
            </a:r>
            <a:r>
              <a:rPr lang="en-US" i="1"/>
              <a:t>Bloom’s Taxonomy of Educational Objectives </a:t>
            </a:r>
            <a:r>
              <a:rPr lang="en-US"/>
              <a:t>(Anderson &amp; Krathwohl, 2001; Bloom, 1956).</a:t>
            </a:r>
          </a:p>
        </p:txBody>
      </p:sp>
      <p:sp>
        <p:nvSpPr>
          <p:cNvPr id="4" name="Slide Number Placeholder 3"/>
          <p:cNvSpPr>
            <a:spLocks noGrp="1"/>
          </p:cNvSpPr>
          <p:nvPr>
            <p:ph type="sldNum" sz="quarter" idx="5"/>
          </p:nvPr>
        </p:nvSpPr>
        <p:spPr/>
        <p:txBody>
          <a:bodyPr/>
          <a:lstStyle/>
          <a:p>
            <a:fld id="{5EC935D2-1AFE-4C84-984C-FA50E40CDD67}" type="slidenum">
              <a:t>42</a:t>
            </a:fld>
            <a:endParaRPr lang="en-US"/>
          </a:p>
        </p:txBody>
      </p:sp>
    </p:spTree>
    <p:extLst>
      <p:ext uri="{BB962C8B-B14F-4D97-AF65-F5344CB8AC3E}">
        <p14:creationId xmlns:p14="http://schemas.microsoft.com/office/powerpoint/2010/main" val="36845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Responses to the key components may be synthesized into an SLO statement using a template like the one that is utilized for writing an SLG statement, as follows:</a:t>
            </a:r>
          </a:p>
          <a:p>
            <a:pPr marL="171450" indent="-171450">
              <a:buFont typeface="Symbol"/>
              <a:buChar char="•"/>
            </a:pPr>
            <a:r>
              <a:rPr lang="en-US"/>
              <a:t>(SLO Number): (Learner description) will (observable action verb) (statement of learning to be demonstrated)</a:t>
            </a:r>
          </a:p>
        </p:txBody>
      </p:sp>
      <p:sp>
        <p:nvSpPr>
          <p:cNvPr id="4" name="Slide Number Placeholder 3"/>
          <p:cNvSpPr>
            <a:spLocks noGrp="1"/>
          </p:cNvSpPr>
          <p:nvPr>
            <p:ph type="sldNum" sz="quarter" idx="5"/>
          </p:nvPr>
        </p:nvSpPr>
        <p:spPr/>
        <p:txBody>
          <a:bodyPr/>
          <a:lstStyle/>
          <a:p>
            <a:fld id="{5EC935D2-1AFE-4C84-984C-FA50E40CDD67}" type="slidenum">
              <a:t>43</a:t>
            </a:fld>
            <a:endParaRPr lang="en-US"/>
          </a:p>
        </p:txBody>
      </p:sp>
    </p:spTree>
    <p:extLst>
      <p:ext uri="{BB962C8B-B14F-4D97-AF65-F5344CB8AC3E}">
        <p14:creationId xmlns:p14="http://schemas.microsoft.com/office/powerpoint/2010/main" val="3188682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depicts an example of how the hypothetical Fit for College addresses the key components of an SLO</a:t>
            </a:r>
          </a:p>
        </p:txBody>
      </p:sp>
      <p:sp>
        <p:nvSpPr>
          <p:cNvPr id="4" name="Slide Number Placeholder 3"/>
          <p:cNvSpPr>
            <a:spLocks noGrp="1"/>
          </p:cNvSpPr>
          <p:nvPr>
            <p:ph type="sldNum" sz="quarter" idx="5"/>
          </p:nvPr>
        </p:nvSpPr>
        <p:spPr/>
        <p:txBody>
          <a:bodyPr/>
          <a:lstStyle/>
          <a:p>
            <a:fld id="{5EC935D2-1AFE-4C84-984C-FA50E40CDD67}" type="slidenum">
              <a:t>44</a:t>
            </a:fld>
            <a:endParaRPr lang="en-US"/>
          </a:p>
        </p:txBody>
      </p:sp>
    </p:spTree>
    <p:extLst>
      <p:ext uri="{BB962C8B-B14F-4D97-AF65-F5344CB8AC3E}">
        <p14:creationId xmlns:p14="http://schemas.microsoft.com/office/powerpoint/2010/main" val="2003500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sample SLO statement for the hypothetical Fit for College program based on the SLO template. SLO 2.1: Students will examine the ways in which they perceive themselves to be fit for their roles as college students through various domains of holistic fitness.</a:t>
            </a:r>
          </a:p>
        </p:txBody>
      </p:sp>
      <p:sp>
        <p:nvSpPr>
          <p:cNvPr id="4" name="Slide Number Placeholder 3"/>
          <p:cNvSpPr>
            <a:spLocks noGrp="1"/>
          </p:cNvSpPr>
          <p:nvPr>
            <p:ph type="sldNum" sz="quarter" idx="5"/>
          </p:nvPr>
        </p:nvSpPr>
        <p:spPr/>
        <p:txBody>
          <a:bodyPr/>
          <a:lstStyle/>
          <a:p>
            <a:fld id="{5EC935D2-1AFE-4C84-984C-FA50E40CDD67}" type="slidenum">
              <a:t>45</a:t>
            </a:fld>
            <a:endParaRPr lang="en-US"/>
          </a:p>
        </p:txBody>
      </p:sp>
    </p:spTree>
    <p:extLst>
      <p:ext uri="{BB962C8B-B14F-4D97-AF65-F5344CB8AC3E}">
        <p14:creationId xmlns:p14="http://schemas.microsoft.com/office/powerpoint/2010/main" val="601493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the sample SLO in the YPA plan template</a:t>
            </a:r>
          </a:p>
        </p:txBody>
      </p:sp>
      <p:sp>
        <p:nvSpPr>
          <p:cNvPr id="4" name="Slide Number Placeholder 3"/>
          <p:cNvSpPr>
            <a:spLocks noGrp="1"/>
          </p:cNvSpPr>
          <p:nvPr>
            <p:ph type="sldNum" sz="quarter" idx="5"/>
          </p:nvPr>
        </p:nvSpPr>
        <p:spPr/>
        <p:txBody>
          <a:bodyPr/>
          <a:lstStyle/>
          <a:p>
            <a:fld id="{5EC935D2-1AFE-4C84-984C-FA50E40CDD67}" type="slidenum">
              <a:t>46</a:t>
            </a:fld>
            <a:endParaRPr lang="en-US"/>
          </a:p>
        </p:txBody>
      </p:sp>
    </p:spTree>
    <p:extLst>
      <p:ext uri="{BB962C8B-B14F-4D97-AF65-F5344CB8AC3E}">
        <p14:creationId xmlns:p14="http://schemas.microsoft.com/office/powerpoint/2010/main" val="880493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measure is “a tool, methodology, activity or other means of assessing an outcome” (SPOL, 2021, p. 39). Each SLO should subsume at least one measure, and each measure should subsume at least one set of criteria.</a:t>
            </a:r>
          </a:p>
        </p:txBody>
      </p:sp>
      <p:sp>
        <p:nvSpPr>
          <p:cNvPr id="4" name="Slide Number Placeholder 3"/>
          <p:cNvSpPr>
            <a:spLocks noGrp="1"/>
          </p:cNvSpPr>
          <p:nvPr>
            <p:ph type="sldNum" sz="quarter" idx="5"/>
          </p:nvPr>
        </p:nvSpPr>
        <p:spPr/>
        <p:txBody>
          <a:bodyPr/>
          <a:lstStyle/>
          <a:p>
            <a:fld id="{5EC935D2-1AFE-4C84-984C-FA50E40CDD67}" type="slidenum">
              <a:t>49</a:t>
            </a:fld>
            <a:endParaRPr lang="en-US"/>
          </a:p>
        </p:txBody>
      </p:sp>
    </p:spTree>
    <p:extLst>
      <p:ext uri="{BB962C8B-B14F-4D97-AF65-F5344CB8AC3E}">
        <p14:creationId xmlns:p14="http://schemas.microsoft.com/office/powerpoint/2010/main" val="3094319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measure may be classified as direct or indirect. A </a:t>
            </a:r>
            <a:r>
              <a:rPr lang="en-US" i="1"/>
              <a:t>direct measure of student learning</a:t>
            </a:r>
            <a:r>
              <a:rPr lang="en-US"/>
              <a:t> is a means of assessing a student learning outcome that requires students to demonstrate their learning. Examples of types of direct measures include standardized exams, locally developed exams, oral exams, essays/reports, performances/recitals, clinicals/practicums, presentations, portfolios, capstone projects, and simulations. An </a:t>
            </a:r>
            <a:r>
              <a:rPr lang="en-US" i="1"/>
              <a:t>indirect measure of student learning</a:t>
            </a:r>
            <a:r>
              <a:rPr lang="en-US"/>
              <a:t> is a means of assessing a student learning outcome that requires students to report, describe, or reflect on their learning. Examples of types of indirect measure types include surveys, questionnaires, interviews, and focus groups.</a:t>
            </a:r>
          </a:p>
        </p:txBody>
      </p:sp>
      <p:sp>
        <p:nvSpPr>
          <p:cNvPr id="4" name="Slide Number Placeholder 3"/>
          <p:cNvSpPr>
            <a:spLocks noGrp="1"/>
          </p:cNvSpPr>
          <p:nvPr>
            <p:ph type="sldNum" sz="quarter" idx="5"/>
          </p:nvPr>
        </p:nvSpPr>
        <p:spPr/>
        <p:txBody>
          <a:bodyPr/>
          <a:lstStyle/>
          <a:p>
            <a:fld id="{5EC935D2-1AFE-4C84-984C-FA50E40CDD67}" type="slidenum">
              <a:t>50</a:t>
            </a:fld>
            <a:endParaRPr lang="en-US"/>
          </a:p>
        </p:txBody>
      </p:sp>
    </p:spTree>
    <p:extLst>
      <p:ext uri="{BB962C8B-B14F-4D97-AF65-F5344CB8AC3E}">
        <p14:creationId xmlns:p14="http://schemas.microsoft.com/office/powerpoint/2010/main" val="638334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components of a measure include a title, a type, an indication of whether it is direct or indirect, one or more associated courses or settings where the measure is administered, and a description (Figure 13). The description of the measure should describe the instrument that is utilized to collect data, the time frame when it is implemented, and the personnel involved.</a:t>
            </a:r>
          </a:p>
        </p:txBody>
      </p:sp>
      <p:sp>
        <p:nvSpPr>
          <p:cNvPr id="4" name="Slide Number Placeholder 3"/>
          <p:cNvSpPr>
            <a:spLocks noGrp="1"/>
          </p:cNvSpPr>
          <p:nvPr>
            <p:ph type="sldNum" sz="quarter" idx="5"/>
          </p:nvPr>
        </p:nvSpPr>
        <p:spPr/>
        <p:txBody>
          <a:bodyPr/>
          <a:lstStyle/>
          <a:p>
            <a:fld id="{5EC935D2-1AFE-4C84-984C-FA50E40CDD67}" type="slidenum">
              <a:t>51</a:t>
            </a:fld>
            <a:endParaRPr lang="en-US"/>
          </a:p>
        </p:txBody>
      </p:sp>
    </p:spTree>
    <p:extLst>
      <p:ext uri="{BB962C8B-B14F-4D97-AF65-F5344CB8AC3E}">
        <p14:creationId xmlns:p14="http://schemas.microsoft.com/office/powerpoint/2010/main" val="2684964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depicts an example of how the hypothetical Fit for College program addresses the key components of a measure</a:t>
            </a:r>
          </a:p>
        </p:txBody>
      </p:sp>
      <p:sp>
        <p:nvSpPr>
          <p:cNvPr id="4" name="Slide Number Placeholder 3"/>
          <p:cNvSpPr>
            <a:spLocks noGrp="1"/>
          </p:cNvSpPr>
          <p:nvPr>
            <p:ph type="sldNum" sz="quarter" idx="5"/>
          </p:nvPr>
        </p:nvSpPr>
        <p:spPr/>
        <p:txBody>
          <a:bodyPr/>
          <a:lstStyle/>
          <a:p>
            <a:fld id="{5EC935D2-1AFE-4C84-984C-FA50E40CDD67}" type="slidenum">
              <a:t>52</a:t>
            </a:fld>
            <a:endParaRPr lang="en-US"/>
          </a:p>
        </p:txBody>
      </p:sp>
    </p:spTree>
    <p:extLst>
      <p:ext uri="{BB962C8B-B14F-4D97-AF65-F5344CB8AC3E}">
        <p14:creationId xmlns:p14="http://schemas.microsoft.com/office/powerpoint/2010/main" val="511915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measure may be associated with more than one outcome in one or more programs. For example, a measure of an outcome in an academic program may simultaneously serve as a measure of the academic program outcome, a relevant General Education outcome, and a relevant institutional-level student learning outcome. A measure of an outcome in a co-curricular program may simultaneously serve as a measure of the co-curricular program outcome a relevant institutional-level co-curricular student learning outcome. </a:t>
            </a:r>
          </a:p>
        </p:txBody>
      </p:sp>
      <p:sp>
        <p:nvSpPr>
          <p:cNvPr id="4" name="Slide Number Placeholder 3"/>
          <p:cNvSpPr>
            <a:spLocks noGrp="1"/>
          </p:cNvSpPr>
          <p:nvPr>
            <p:ph type="sldNum" sz="quarter" idx="5"/>
          </p:nvPr>
        </p:nvSpPr>
        <p:spPr/>
        <p:txBody>
          <a:bodyPr/>
          <a:lstStyle/>
          <a:p>
            <a:fld id="{5EC935D2-1AFE-4C84-984C-FA50E40CDD67}" type="slidenum">
              <a:t>53</a:t>
            </a:fld>
            <a:endParaRPr lang="en-US"/>
          </a:p>
        </p:txBody>
      </p:sp>
    </p:spTree>
    <p:extLst>
      <p:ext uri="{BB962C8B-B14F-4D97-AF65-F5344CB8AC3E}">
        <p14:creationId xmlns:p14="http://schemas.microsoft.com/office/powerpoint/2010/main" val="54177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arrows in this diagram point to the YPA essential elements that are addressed in this presentation.</a:t>
            </a:r>
          </a:p>
        </p:txBody>
      </p:sp>
      <p:sp>
        <p:nvSpPr>
          <p:cNvPr id="4" name="Slide Number Placeholder 3"/>
          <p:cNvSpPr>
            <a:spLocks noGrp="1"/>
          </p:cNvSpPr>
          <p:nvPr>
            <p:ph type="sldNum" sz="quarter" idx="5"/>
          </p:nvPr>
        </p:nvSpPr>
        <p:spPr/>
        <p:txBody>
          <a:bodyPr/>
          <a:lstStyle/>
          <a:p>
            <a:fld id="{5EC935D2-1AFE-4C84-984C-FA50E40CDD67}" type="slidenum">
              <a:rPr lang="en-US"/>
              <a:t>10</a:t>
            </a:fld>
            <a:endParaRPr lang="en-US"/>
          </a:p>
        </p:txBody>
      </p:sp>
    </p:spTree>
    <p:extLst>
      <p:ext uri="{BB962C8B-B14F-4D97-AF65-F5344CB8AC3E}">
        <p14:creationId xmlns:p14="http://schemas.microsoft.com/office/powerpoint/2010/main" val="2307836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depicts an example of how the hypothetical Fit for College measure 2.1.1, Fit for College Rubric, serves as a measure of the Fit for College program-level outcome 2.1, students will examine the ways in which they perceive themselves to be fit for their roles as college students through various domains of holistic wellness, and the institutional-level co-curricular outcome 3.3, students will reflect on their emotional and situational adaptivity.</a:t>
            </a:r>
          </a:p>
        </p:txBody>
      </p:sp>
      <p:sp>
        <p:nvSpPr>
          <p:cNvPr id="4" name="Slide Number Placeholder 3"/>
          <p:cNvSpPr>
            <a:spLocks noGrp="1"/>
          </p:cNvSpPr>
          <p:nvPr>
            <p:ph type="sldNum" sz="quarter" idx="5"/>
          </p:nvPr>
        </p:nvSpPr>
        <p:spPr/>
        <p:txBody>
          <a:bodyPr/>
          <a:lstStyle/>
          <a:p>
            <a:fld id="{5EC935D2-1AFE-4C84-984C-FA50E40CDD67}" type="slidenum">
              <a:t>54</a:t>
            </a:fld>
            <a:endParaRPr lang="en-US"/>
          </a:p>
        </p:txBody>
      </p:sp>
    </p:spTree>
    <p:extLst>
      <p:ext uri="{BB962C8B-B14F-4D97-AF65-F5344CB8AC3E}">
        <p14:creationId xmlns:p14="http://schemas.microsoft.com/office/powerpoint/2010/main" val="3059929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the sample measure in the YPA plan template</a:t>
            </a:r>
          </a:p>
        </p:txBody>
      </p:sp>
      <p:sp>
        <p:nvSpPr>
          <p:cNvPr id="4" name="Slide Number Placeholder 3"/>
          <p:cNvSpPr>
            <a:spLocks noGrp="1"/>
          </p:cNvSpPr>
          <p:nvPr>
            <p:ph type="sldNum" sz="quarter" idx="5"/>
          </p:nvPr>
        </p:nvSpPr>
        <p:spPr/>
        <p:txBody>
          <a:bodyPr/>
          <a:lstStyle/>
          <a:p>
            <a:fld id="{5EC935D2-1AFE-4C84-984C-FA50E40CDD67}" type="slidenum">
              <a:t>55</a:t>
            </a:fld>
            <a:endParaRPr lang="en-US"/>
          </a:p>
        </p:txBody>
      </p:sp>
    </p:spTree>
    <p:extLst>
      <p:ext uri="{BB962C8B-B14F-4D97-AF65-F5344CB8AC3E}">
        <p14:creationId xmlns:p14="http://schemas.microsoft.com/office/powerpoint/2010/main" val="820307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Criteria for a student learning outcome</a:t>
            </a:r>
            <a:r>
              <a:rPr lang="en-US"/>
              <a:t> are methods of reporting student learning assessment data (SPOL, 2021). Each measure should subsume at least one set of criteria (Figure 3), and each set of criteria should subsume at least one finding.</a:t>
            </a:r>
          </a:p>
        </p:txBody>
      </p:sp>
      <p:sp>
        <p:nvSpPr>
          <p:cNvPr id="4" name="Slide Number Placeholder 3"/>
          <p:cNvSpPr>
            <a:spLocks noGrp="1"/>
          </p:cNvSpPr>
          <p:nvPr>
            <p:ph type="sldNum" sz="quarter" idx="5"/>
          </p:nvPr>
        </p:nvSpPr>
        <p:spPr/>
        <p:txBody>
          <a:bodyPr/>
          <a:lstStyle/>
          <a:p>
            <a:fld id="{5EC935D2-1AFE-4C84-984C-FA50E40CDD67}" type="slidenum">
              <a:t>58</a:t>
            </a:fld>
            <a:endParaRPr lang="en-US"/>
          </a:p>
        </p:txBody>
      </p:sp>
    </p:spTree>
    <p:extLst>
      <p:ext uri="{BB962C8B-B14F-4D97-AF65-F5344CB8AC3E}">
        <p14:creationId xmlns:p14="http://schemas.microsoft.com/office/powerpoint/2010/main" val="3946520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components of criteria for a student learning outcome include a criteria number, title, </a:t>
            </a:r>
            <a:r>
              <a:rPr lang="en-US" i="1"/>
              <a:t>proficiency</a:t>
            </a:r>
            <a:r>
              <a:rPr lang="en-US"/>
              <a:t>, and a target percentage (Figure 16). If a measure has multiple sets of criteria, it would be plausible for a student to meet the minimum performance level for success on one set of criteria but to not meet the proficiency requirement for another set of criteria.</a:t>
            </a:r>
          </a:p>
        </p:txBody>
      </p:sp>
      <p:sp>
        <p:nvSpPr>
          <p:cNvPr id="4" name="Slide Number Placeholder 3"/>
          <p:cNvSpPr>
            <a:spLocks noGrp="1"/>
          </p:cNvSpPr>
          <p:nvPr>
            <p:ph type="sldNum" sz="quarter" idx="5"/>
          </p:nvPr>
        </p:nvSpPr>
        <p:spPr/>
        <p:txBody>
          <a:bodyPr/>
          <a:lstStyle/>
          <a:p>
            <a:fld id="{5EC935D2-1AFE-4C84-984C-FA50E40CDD67}" type="slidenum">
              <a:t>59</a:t>
            </a:fld>
            <a:endParaRPr lang="en-US"/>
          </a:p>
        </p:txBody>
      </p:sp>
    </p:spTree>
    <p:extLst>
      <p:ext uri="{BB962C8B-B14F-4D97-AF65-F5344CB8AC3E}">
        <p14:creationId xmlns:p14="http://schemas.microsoft.com/office/powerpoint/2010/main" val="561194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Proficiency represents the minimum performance required on a measure to represent successful achievement of an SLO. If a measure has multiple sets of criteria, it would be plausible for a student to meet the minimum performance level for success on one set of criteria but to not meet the proficiency requirement for another set of criteria.</a:t>
            </a:r>
          </a:p>
        </p:txBody>
      </p:sp>
      <p:sp>
        <p:nvSpPr>
          <p:cNvPr id="4" name="Slide Number Placeholder 3"/>
          <p:cNvSpPr>
            <a:spLocks noGrp="1"/>
          </p:cNvSpPr>
          <p:nvPr>
            <p:ph type="sldNum" sz="quarter" idx="5"/>
          </p:nvPr>
        </p:nvSpPr>
        <p:spPr/>
        <p:txBody>
          <a:bodyPr/>
          <a:lstStyle/>
          <a:p>
            <a:fld id="{5EC935D2-1AFE-4C84-984C-FA50E40CDD67}" type="slidenum">
              <a:t>60</a:t>
            </a:fld>
            <a:endParaRPr lang="en-US"/>
          </a:p>
        </p:txBody>
      </p:sp>
    </p:spTree>
    <p:extLst>
      <p:ext uri="{BB962C8B-B14F-4D97-AF65-F5344CB8AC3E}">
        <p14:creationId xmlns:p14="http://schemas.microsoft.com/office/powerpoint/2010/main" val="1957656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i="1"/>
              <a:t>target </a:t>
            </a:r>
            <a:r>
              <a:rPr lang="en-US"/>
              <a:t>component of a set of criteria is a future quantitative value that is expected to be achieved on a measure as a point of reference for a program to evaluate or judge its own performance. A program may use its own past performance data or data from another comparable or exemplary program as a benchmark against which to compare future data/performance. A </a:t>
            </a:r>
            <a:r>
              <a:rPr lang="en-US" i="1"/>
              <a:t>target for a student learning outcome</a:t>
            </a:r>
            <a:r>
              <a:rPr lang="en-US"/>
              <a:t> is a future value expressed as a percentage of students that are expected to achieve proficiency on a measure (e.g., COBA, 2019; SPOL, 2021). A target percentage is established for each set of criteria.</a:t>
            </a:r>
          </a:p>
        </p:txBody>
      </p:sp>
      <p:sp>
        <p:nvSpPr>
          <p:cNvPr id="4" name="Slide Number Placeholder 3"/>
          <p:cNvSpPr>
            <a:spLocks noGrp="1"/>
          </p:cNvSpPr>
          <p:nvPr>
            <p:ph type="sldNum" sz="quarter" idx="5"/>
          </p:nvPr>
        </p:nvSpPr>
        <p:spPr/>
        <p:txBody>
          <a:bodyPr/>
          <a:lstStyle/>
          <a:p>
            <a:fld id="{5EC935D2-1AFE-4C84-984C-FA50E40CDD67}" type="slidenum">
              <a:t>61</a:t>
            </a:fld>
            <a:endParaRPr lang="en-US"/>
          </a:p>
        </p:txBody>
      </p:sp>
    </p:spTree>
    <p:extLst>
      <p:ext uri="{BB962C8B-B14F-4D97-AF65-F5344CB8AC3E}">
        <p14:creationId xmlns:p14="http://schemas.microsoft.com/office/powerpoint/2010/main" val="2165494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depicts an example of how the hypothetical Fit for College program addresses the key components of criteria. In this example, the minimum performance level required for success (i.e., proficiency) for the set of criteria under measure 2.1.1 is 3 Accomplished. Therefore, if a student is rated 3 Accomplished or 4 Exemplary on the Capacity (2.1.1.1) item, then they are counted as meeting the minimum performance level for success on the measure. If a student is rated 2 Developing or 1 Beginning on the item, then they are counted as not meeting the minimum performance level for success on the measure. </a:t>
            </a:r>
          </a:p>
        </p:txBody>
      </p:sp>
      <p:sp>
        <p:nvSpPr>
          <p:cNvPr id="4" name="Slide Number Placeholder 3"/>
          <p:cNvSpPr>
            <a:spLocks noGrp="1"/>
          </p:cNvSpPr>
          <p:nvPr>
            <p:ph type="sldNum" sz="quarter" idx="5"/>
          </p:nvPr>
        </p:nvSpPr>
        <p:spPr/>
        <p:txBody>
          <a:bodyPr/>
          <a:lstStyle/>
          <a:p>
            <a:fld id="{5EC935D2-1AFE-4C84-984C-FA50E40CDD67}" type="slidenum">
              <a:t>62</a:t>
            </a:fld>
            <a:endParaRPr lang="en-US"/>
          </a:p>
        </p:txBody>
      </p:sp>
    </p:spTree>
    <p:extLst>
      <p:ext uri="{BB962C8B-B14F-4D97-AF65-F5344CB8AC3E}">
        <p14:creationId xmlns:p14="http://schemas.microsoft.com/office/powerpoint/2010/main" val="1773472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Target statements may be written by combining the target and proficiency components of a set of criteria with applicable components of its respective measure and outcome.  The key components of a target statement include the target percentage, proficiency level, and title components of the criteria; the title and course or setting components of the measure; and the learner description, observable action verb, and statement of learning to be demonstrated components of an SLO</a:t>
            </a:r>
          </a:p>
        </p:txBody>
      </p:sp>
      <p:sp>
        <p:nvSpPr>
          <p:cNvPr id="4" name="Slide Number Placeholder 3"/>
          <p:cNvSpPr>
            <a:spLocks noGrp="1"/>
          </p:cNvSpPr>
          <p:nvPr>
            <p:ph type="sldNum" sz="quarter" idx="5"/>
          </p:nvPr>
        </p:nvSpPr>
        <p:spPr/>
        <p:txBody>
          <a:bodyPr/>
          <a:lstStyle/>
          <a:p>
            <a:fld id="{5EC935D2-1AFE-4C84-984C-FA50E40CDD67}" type="slidenum">
              <a:t>63</a:t>
            </a:fld>
            <a:endParaRPr lang="en-US"/>
          </a:p>
        </p:txBody>
      </p:sp>
    </p:spTree>
    <p:extLst>
      <p:ext uri="{BB962C8B-B14F-4D97-AF65-F5344CB8AC3E}">
        <p14:creationId xmlns:p14="http://schemas.microsoft.com/office/powerpoint/2010/main" val="2895674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Responses to the key components of a set of criteria, measure, and SLO may be synthesized into a target statement using the following </a:t>
            </a:r>
            <a:r>
              <a:rPr lang="en-US" i="1" dirty="0"/>
              <a:t>target statement for a student learning outcome template</a:t>
            </a:r>
            <a:r>
              <a:rPr lang="en-US" dirty="0"/>
              <a:t>:</a:t>
            </a:r>
          </a:p>
          <a:p>
            <a:pPr marL="171450" indent="-171450">
              <a:buFont typeface="Symbol"/>
              <a:buChar char="•"/>
            </a:pPr>
            <a:r>
              <a:rPr lang="en-US"/>
              <a:t>(Target percentage) of (Learner description) will show proficiency of their ability to (observable action verb) (statement of learning to be demonstrated) by scoring (Proficiency) or higher on the (criteria title) criteria of the (type) measure, (Measure Title), which is implemented in (course or setting).</a:t>
            </a:r>
          </a:p>
        </p:txBody>
      </p:sp>
      <p:sp>
        <p:nvSpPr>
          <p:cNvPr id="4" name="Slide Number Placeholder 3"/>
          <p:cNvSpPr>
            <a:spLocks noGrp="1"/>
          </p:cNvSpPr>
          <p:nvPr>
            <p:ph type="sldNum" sz="quarter" idx="5"/>
          </p:nvPr>
        </p:nvSpPr>
        <p:spPr/>
        <p:txBody>
          <a:bodyPr/>
          <a:lstStyle/>
          <a:p>
            <a:fld id="{5EC935D2-1AFE-4C84-984C-FA50E40CDD67}" type="slidenum">
              <a:t>64</a:t>
            </a:fld>
            <a:endParaRPr lang="en-US"/>
          </a:p>
        </p:txBody>
      </p:sp>
    </p:spTree>
    <p:extLst>
      <p:ext uri="{BB962C8B-B14F-4D97-AF65-F5344CB8AC3E}">
        <p14:creationId xmlns:p14="http://schemas.microsoft.com/office/powerpoint/2010/main" val="1412712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sample target statement for Criteria 2.1.1.1 of the Fit for College program based on the target statement template. </a:t>
            </a:r>
          </a:p>
          <a:p>
            <a:pPr marL="171450" indent="-171450">
              <a:buFont typeface="Symbol"/>
              <a:buChar char="•"/>
            </a:pPr>
            <a:r>
              <a:rPr lang="en-US"/>
              <a:t>80% of students will show proficiency of their ability to examine the ways in which they perceive themselves to be fit for their roles as college students through various domains of holistic fitness by scoring 3 Accomplished or higher on the instrument criteria of the direct measure, Fit for College Reflection Rubric, which is implemented in Session 2 of 3.</a:t>
            </a:r>
          </a:p>
          <a:p>
            <a:endParaRPr lang="en-US" dirty="0">
              <a:cs typeface="Calibri"/>
            </a:endParaRPr>
          </a:p>
        </p:txBody>
      </p:sp>
      <p:sp>
        <p:nvSpPr>
          <p:cNvPr id="4" name="Slide Number Placeholder 3"/>
          <p:cNvSpPr>
            <a:spLocks noGrp="1"/>
          </p:cNvSpPr>
          <p:nvPr>
            <p:ph type="sldNum" sz="quarter" idx="5"/>
          </p:nvPr>
        </p:nvSpPr>
        <p:spPr/>
        <p:txBody>
          <a:bodyPr/>
          <a:lstStyle/>
          <a:p>
            <a:fld id="{5EC935D2-1AFE-4C84-984C-FA50E40CDD67}" type="slidenum">
              <a:t>65</a:t>
            </a:fld>
            <a:endParaRPr lang="en-US"/>
          </a:p>
        </p:txBody>
      </p:sp>
    </p:spTree>
    <p:extLst>
      <p:ext uri="{BB962C8B-B14F-4D97-AF65-F5344CB8AC3E}">
        <p14:creationId xmlns:p14="http://schemas.microsoft.com/office/powerpoint/2010/main" val="245178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template will be used throught these slides to compile YPA plan details for the Fit for College hypothetical co-curricular program. </a:t>
            </a:r>
          </a:p>
        </p:txBody>
      </p:sp>
      <p:sp>
        <p:nvSpPr>
          <p:cNvPr id="4" name="Slide Number Placeholder 3"/>
          <p:cNvSpPr>
            <a:spLocks noGrp="1"/>
          </p:cNvSpPr>
          <p:nvPr>
            <p:ph type="sldNum" sz="quarter" idx="5"/>
          </p:nvPr>
        </p:nvSpPr>
        <p:spPr/>
        <p:txBody>
          <a:bodyPr/>
          <a:lstStyle/>
          <a:p>
            <a:fld id="{5EC935D2-1AFE-4C84-984C-FA50E40CDD67}" type="slidenum">
              <a:rPr lang="en-US"/>
              <a:t>12</a:t>
            </a:fld>
            <a:endParaRPr lang="en-US"/>
          </a:p>
        </p:txBody>
      </p:sp>
    </p:spTree>
    <p:extLst>
      <p:ext uri="{BB962C8B-B14F-4D97-AF65-F5344CB8AC3E}">
        <p14:creationId xmlns:p14="http://schemas.microsoft.com/office/powerpoint/2010/main" val="3329024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the sample set of criteria in the YPA plan template</a:t>
            </a:r>
          </a:p>
        </p:txBody>
      </p:sp>
      <p:sp>
        <p:nvSpPr>
          <p:cNvPr id="4" name="Slide Number Placeholder 3"/>
          <p:cNvSpPr>
            <a:spLocks noGrp="1"/>
          </p:cNvSpPr>
          <p:nvPr>
            <p:ph type="sldNum" sz="quarter" idx="5"/>
          </p:nvPr>
        </p:nvSpPr>
        <p:spPr/>
        <p:txBody>
          <a:bodyPr/>
          <a:lstStyle/>
          <a:p>
            <a:fld id="{5EC935D2-1AFE-4C84-984C-FA50E40CDD67}" type="slidenum">
              <a:t>66</a:t>
            </a:fld>
            <a:endParaRPr lang="en-US"/>
          </a:p>
        </p:txBody>
      </p:sp>
    </p:spTree>
    <p:extLst>
      <p:ext uri="{BB962C8B-B14F-4D97-AF65-F5344CB8AC3E}">
        <p14:creationId xmlns:p14="http://schemas.microsoft.com/office/powerpoint/2010/main" val="34415260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is a review of the objectives</a:t>
            </a:r>
          </a:p>
        </p:txBody>
      </p:sp>
      <p:sp>
        <p:nvSpPr>
          <p:cNvPr id="4" name="Slide Number Placeholder 3"/>
          <p:cNvSpPr>
            <a:spLocks noGrp="1"/>
          </p:cNvSpPr>
          <p:nvPr>
            <p:ph type="sldNum" sz="quarter" idx="5"/>
          </p:nvPr>
        </p:nvSpPr>
        <p:spPr/>
        <p:txBody>
          <a:bodyPr/>
          <a:lstStyle/>
          <a:p>
            <a:fld id="{5EC935D2-1AFE-4C84-984C-FA50E40CDD67}" type="slidenum">
              <a:rPr lang="en-US"/>
              <a:t>67</a:t>
            </a:fld>
            <a:endParaRPr lang="en-US"/>
          </a:p>
        </p:txBody>
      </p:sp>
    </p:spTree>
    <p:extLst>
      <p:ext uri="{BB962C8B-B14F-4D97-AF65-F5344CB8AC3E}">
        <p14:creationId xmlns:p14="http://schemas.microsoft.com/office/powerpoint/2010/main" val="1598713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 how they relate to the YPA essential elements diagram</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5EC935D2-1AFE-4C84-984C-FA50E40CDD67}" type="slidenum">
              <a:rPr lang="en-US"/>
              <a:t>68</a:t>
            </a:fld>
            <a:endParaRPr lang="en-US"/>
          </a:p>
        </p:txBody>
      </p:sp>
    </p:spTree>
    <p:extLst>
      <p:ext uri="{BB962C8B-B14F-4D97-AF65-F5344CB8AC3E}">
        <p14:creationId xmlns:p14="http://schemas.microsoft.com/office/powerpoint/2010/main" val="195609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mission statement is a statement describing a program’s primary purpose, functions, and stakeholders served. The mission should distinctly represent the program and be related to the mission of the institution.</a:t>
            </a:r>
          </a:p>
        </p:txBody>
      </p:sp>
      <p:sp>
        <p:nvSpPr>
          <p:cNvPr id="4" name="Slide Number Placeholder 3"/>
          <p:cNvSpPr>
            <a:spLocks noGrp="1"/>
          </p:cNvSpPr>
          <p:nvPr>
            <p:ph type="sldNum" sz="quarter" idx="5"/>
          </p:nvPr>
        </p:nvSpPr>
        <p:spPr/>
        <p:txBody>
          <a:bodyPr/>
          <a:lstStyle/>
          <a:p>
            <a:fld id="{5EC935D2-1AFE-4C84-984C-FA50E40CDD67}" type="slidenum">
              <a:t>23</a:t>
            </a:fld>
            <a:endParaRPr lang="en-US"/>
          </a:p>
        </p:txBody>
      </p:sp>
    </p:spTree>
    <p:extLst>
      <p:ext uri="{BB962C8B-B14F-4D97-AF65-F5344CB8AC3E}">
        <p14:creationId xmlns:p14="http://schemas.microsoft.com/office/powerpoint/2010/main" val="542423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components of a mission statement include the name of the program, purpose of the program, primary activities or functions of the program, and stakeholders served by the program.</a:t>
            </a:r>
          </a:p>
        </p:txBody>
      </p:sp>
      <p:sp>
        <p:nvSpPr>
          <p:cNvPr id="4" name="Slide Number Placeholder 3"/>
          <p:cNvSpPr>
            <a:spLocks noGrp="1"/>
          </p:cNvSpPr>
          <p:nvPr>
            <p:ph type="sldNum" sz="quarter" idx="5"/>
          </p:nvPr>
        </p:nvSpPr>
        <p:spPr/>
        <p:txBody>
          <a:bodyPr/>
          <a:lstStyle/>
          <a:p>
            <a:fld id="{5EC935D2-1AFE-4C84-984C-FA50E40CDD67}" type="slidenum">
              <a:t>24</a:t>
            </a:fld>
            <a:endParaRPr lang="en-US"/>
          </a:p>
        </p:txBody>
      </p:sp>
    </p:spTree>
    <p:extLst>
      <p:ext uri="{BB962C8B-B14F-4D97-AF65-F5344CB8AC3E}">
        <p14:creationId xmlns:p14="http://schemas.microsoft.com/office/powerpoint/2010/main" val="3184897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Responses to the key components may be synthesized to formulate a mission statement using the following </a:t>
            </a:r>
            <a:r>
              <a:rPr lang="en-US" i="1"/>
              <a:t>mission statement template. </a:t>
            </a:r>
            <a:r>
              <a:rPr lang="en-US"/>
              <a:t>The mission of the (Name of the Program) program is to (purpose of the program) by providing (primary functions or activities of the program) to (stakeholders served by the program).</a:t>
            </a:r>
          </a:p>
        </p:txBody>
      </p:sp>
      <p:sp>
        <p:nvSpPr>
          <p:cNvPr id="4" name="Slide Number Placeholder 3"/>
          <p:cNvSpPr>
            <a:spLocks noGrp="1"/>
          </p:cNvSpPr>
          <p:nvPr>
            <p:ph type="sldNum" sz="quarter" idx="5"/>
          </p:nvPr>
        </p:nvSpPr>
        <p:spPr/>
        <p:txBody>
          <a:bodyPr/>
          <a:lstStyle/>
          <a:p>
            <a:fld id="{5EC935D2-1AFE-4C84-984C-FA50E40CDD67}" type="slidenum">
              <a:t>25</a:t>
            </a:fld>
            <a:endParaRPr lang="en-US"/>
          </a:p>
        </p:txBody>
      </p:sp>
    </p:spTree>
    <p:extLst>
      <p:ext uri="{BB962C8B-B14F-4D97-AF65-F5344CB8AC3E}">
        <p14:creationId xmlns:p14="http://schemas.microsoft.com/office/powerpoint/2010/main" val="314872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depicts an example of how a hypothetical co-curricular program, Fit for College, addresses the key components of a mission statement.</a:t>
            </a:r>
          </a:p>
        </p:txBody>
      </p:sp>
      <p:sp>
        <p:nvSpPr>
          <p:cNvPr id="4" name="Slide Number Placeholder 3"/>
          <p:cNvSpPr>
            <a:spLocks noGrp="1"/>
          </p:cNvSpPr>
          <p:nvPr>
            <p:ph type="sldNum" sz="quarter" idx="5"/>
          </p:nvPr>
        </p:nvSpPr>
        <p:spPr/>
        <p:txBody>
          <a:bodyPr/>
          <a:lstStyle/>
          <a:p>
            <a:fld id="{5EC935D2-1AFE-4C84-984C-FA50E40CDD67}" type="slidenum">
              <a:t>26</a:t>
            </a:fld>
            <a:endParaRPr lang="en-US"/>
          </a:p>
        </p:txBody>
      </p:sp>
    </p:spTree>
    <p:extLst>
      <p:ext uri="{BB962C8B-B14F-4D97-AF65-F5344CB8AC3E}">
        <p14:creationId xmlns:p14="http://schemas.microsoft.com/office/powerpoint/2010/main" val="198412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 sample mission statement for the hypothetical Fit for College program based on the mission statement template. </a:t>
            </a:r>
            <a:r>
              <a:rPr lang="en-US"/>
              <a:t>The mission of the Fit for College program is to prepare university students to improve or sustain their fitness for higher education by providing CP2R training and tools for facilitating reflection, assessment, goal setting, and action planning through lenses of capacity, passion, relevance, and presence to all incoming freshmen. </a:t>
            </a:r>
          </a:p>
        </p:txBody>
      </p:sp>
      <p:sp>
        <p:nvSpPr>
          <p:cNvPr id="4" name="Slide Number Placeholder 3"/>
          <p:cNvSpPr>
            <a:spLocks noGrp="1"/>
          </p:cNvSpPr>
          <p:nvPr>
            <p:ph type="sldNum" sz="quarter" idx="5"/>
          </p:nvPr>
        </p:nvSpPr>
        <p:spPr/>
        <p:txBody>
          <a:bodyPr/>
          <a:lstStyle/>
          <a:p>
            <a:fld id="{5EC935D2-1AFE-4C84-984C-FA50E40CDD67}" type="slidenum">
              <a:t>27</a:t>
            </a:fld>
            <a:endParaRPr lang="en-US"/>
          </a:p>
        </p:txBody>
      </p:sp>
    </p:spTree>
    <p:extLst>
      <p:ext uri="{BB962C8B-B14F-4D97-AF65-F5344CB8AC3E}">
        <p14:creationId xmlns:p14="http://schemas.microsoft.com/office/powerpoint/2010/main" val="3172171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0EA2-F1DF-4984-B06E-ECF94AE8FE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B40B5-FEA2-460A-8F66-1070846A4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AB2E5C-50B9-4548-83FB-7D2823E89A79}"/>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5" name="Footer Placeholder 4">
            <a:extLst>
              <a:ext uri="{FF2B5EF4-FFF2-40B4-BE49-F238E27FC236}">
                <a16:creationId xmlns:a16="http://schemas.microsoft.com/office/drawing/2014/main" id="{79D19D76-6322-4D76-B77C-C4844F20C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B996B-3F43-454D-8061-ADCC0B552C40}"/>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43906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6B7F-A5B1-44A3-8A94-E67263D9D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148E3-8144-4056-BEC7-5E4EA003B4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8594C-BF85-4001-8240-FB5C6F365E04}"/>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5" name="Footer Placeholder 4">
            <a:extLst>
              <a:ext uri="{FF2B5EF4-FFF2-40B4-BE49-F238E27FC236}">
                <a16:creationId xmlns:a16="http://schemas.microsoft.com/office/drawing/2014/main" id="{8CA94893-CD81-48E5-8FDA-66F43CAA7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2992B-B128-4951-9DB0-C1DF8CDEE786}"/>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87648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5C3A8C-F8DB-44F0-9C96-2899B0679A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795B-BD24-4ECC-A951-5B10FA2C13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AD8B9-597C-4173-A6A1-6A9F94F974C9}"/>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5" name="Footer Placeholder 4">
            <a:extLst>
              <a:ext uri="{FF2B5EF4-FFF2-40B4-BE49-F238E27FC236}">
                <a16:creationId xmlns:a16="http://schemas.microsoft.com/office/drawing/2014/main" id="{91025F1D-37B6-442C-B9BB-FE961E2CF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C566F-AB9A-479F-AE44-78CDEA07EE78}"/>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136276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B817-D3B8-4107-A5D2-532BA6DDD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2D4FB-C49F-478A-AD07-1E6577B498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E59DA-4A11-4CA4-958F-9A2C1A724A88}"/>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5" name="Footer Placeholder 4">
            <a:extLst>
              <a:ext uri="{FF2B5EF4-FFF2-40B4-BE49-F238E27FC236}">
                <a16:creationId xmlns:a16="http://schemas.microsoft.com/office/drawing/2014/main" id="{168D2099-5EFC-4836-99ED-8D92A8B8A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74DEA-F0D1-4F1A-8FA0-AEA0C8C7C5AC}"/>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293201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5220-7FAC-43A8-972B-047E9514F7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3C173-AA21-41E4-B0AC-B289377ACD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6F5791-2C72-4618-9258-93E0126C2FC9}"/>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5" name="Footer Placeholder 4">
            <a:extLst>
              <a:ext uri="{FF2B5EF4-FFF2-40B4-BE49-F238E27FC236}">
                <a16:creationId xmlns:a16="http://schemas.microsoft.com/office/drawing/2014/main" id="{89F89C82-F48E-44B8-AB94-B32B79802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481A5-8FAC-4F59-B4E9-231F11D33E0F}"/>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46521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DAE0-5BDD-47D3-B975-53EFD4B05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F5B1D-F446-4D14-B4B7-49C6E26B46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E711E1-0883-4E67-9DAC-1B6A7D19BF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B88182-2B6E-4C99-8799-3C25DE0A84E1}"/>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6" name="Footer Placeholder 5">
            <a:extLst>
              <a:ext uri="{FF2B5EF4-FFF2-40B4-BE49-F238E27FC236}">
                <a16:creationId xmlns:a16="http://schemas.microsoft.com/office/drawing/2014/main" id="{15B306E0-1BD6-4D7F-A3C1-45198E818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B76A4-1AB9-4B68-87B0-B36DFB549768}"/>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143763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14F4-691F-4B79-8932-D3063C6AE1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69F260-014F-4A2C-850E-7DE50BD02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5827D9-135C-4036-A5E5-29BA24D289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E6E226-AA10-4396-9DE3-EA6F16E06F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117A26-7593-4CF1-B78F-D7BBE38CDD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4449F-32B8-43BF-8691-CA1D5EC9802E}"/>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8" name="Footer Placeholder 7">
            <a:extLst>
              <a:ext uri="{FF2B5EF4-FFF2-40B4-BE49-F238E27FC236}">
                <a16:creationId xmlns:a16="http://schemas.microsoft.com/office/drawing/2014/main" id="{5B84EC23-C0CF-44AF-9437-77BF9B88EC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1667C9-62C0-4100-BA28-CF29968A8169}"/>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69564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41CF-2E65-4CC7-B606-7ACAF427D7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85022B-896F-464C-8C41-755A154D006B}"/>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4" name="Footer Placeholder 3">
            <a:extLst>
              <a:ext uri="{FF2B5EF4-FFF2-40B4-BE49-F238E27FC236}">
                <a16:creationId xmlns:a16="http://schemas.microsoft.com/office/drawing/2014/main" id="{4F0BBE6A-F42E-48D5-87A0-8965151D90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F40EAE-D740-4827-B9E1-EAC759C57EFC}"/>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35095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F87F3D-828B-4D11-9AE4-5EF70690E5F7}"/>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3" name="Footer Placeholder 2">
            <a:extLst>
              <a:ext uri="{FF2B5EF4-FFF2-40B4-BE49-F238E27FC236}">
                <a16:creationId xmlns:a16="http://schemas.microsoft.com/office/drawing/2014/main" id="{CE72A15D-05D1-4C56-8B6B-A53E15C3E7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E165CA-7863-497D-9CE4-6CDD452EB9F6}"/>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55455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38AF-C57B-4720-9C01-54D61302A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0276E4-2D72-4C70-A042-B5054798D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DF40F-0A87-477D-8204-9EF546B80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DEE2B5-EEDD-45F9-83AD-3A4A08E8B391}"/>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6" name="Footer Placeholder 5">
            <a:extLst>
              <a:ext uri="{FF2B5EF4-FFF2-40B4-BE49-F238E27FC236}">
                <a16:creationId xmlns:a16="http://schemas.microsoft.com/office/drawing/2014/main" id="{B06124B9-04DD-4AF3-99D9-0E09BA140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81D45-E9FA-4970-BB03-B2154873182B}"/>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407028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0164-81C7-4AD3-8B58-DFC01A77B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6159E-03E8-489E-9116-7662FEAA8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0ECA506-77AB-47E2-BFA4-B5D0FDF07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EDFDD4-33B2-4332-B9CC-C8E2B70FE1F5}"/>
              </a:ext>
            </a:extLst>
          </p:cNvPr>
          <p:cNvSpPr>
            <a:spLocks noGrp="1"/>
          </p:cNvSpPr>
          <p:nvPr>
            <p:ph type="dt" sz="half" idx="10"/>
          </p:nvPr>
        </p:nvSpPr>
        <p:spPr/>
        <p:txBody>
          <a:bodyPr/>
          <a:lstStyle/>
          <a:p>
            <a:fld id="{06986350-BBD8-4501-A5D1-DDA6D2ED0B7F}" type="datetimeFigureOut">
              <a:rPr lang="en-US" smtClean="0"/>
              <a:t>7/12/2023</a:t>
            </a:fld>
            <a:endParaRPr lang="en-US"/>
          </a:p>
        </p:txBody>
      </p:sp>
      <p:sp>
        <p:nvSpPr>
          <p:cNvPr id="6" name="Footer Placeholder 5">
            <a:extLst>
              <a:ext uri="{FF2B5EF4-FFF2-40B4-BE49-F238E27FC236}">
                <a16:creationId xmlns:a16="http://schemas.microsoft.com/office/drawing/2014/main" id="{D88C8D86-A43B-4670-A43B-0BC41BF3B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50E87-D869-4545-8E3B-708ECA58BB2B}"/>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46659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5D3A8-2169-4C01-AFBC-C5DBB73DD0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C5595B-635C-406A-BD33-8E6F0ABA3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08FF2-7CF4-4400-8617-30D696365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86350-BBD8-4501-A5D1-DDA6D2ED0B7F}" type="datetimeFigureOut">
              <a:rPr lang="en-US" smtClean="0"/>
              <a:t>7/12/2023</a:t>
            </a:fld>
            <a:endParaRPr lang="en-US"/>
          </a:p>
        </p:txBody>
      </p:sp>
      <p:sp>
        <p:nvSpPr>
          <p:cNvPr id="5" name="Footer Placeholder 4">
            <a:extLst>
              <a:ext uri="{FF2B5EF4-FFF2-40B4-BE49-F238E27FC236}">
                <a16:creationId xmlns:a16="http://schemas.microsoft.com/office/drawing/2014/main" id="{123C661D-8A1F-4BBD-84AA-783685C22D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708E64-10F2-4B03-B071-32153FE57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288BD-68FF-463D-914B-021DB4301C7A}" type="slidenum">
              <a:rPr lang="en-US" smtClean="0"/>
              <a:t>‹#›</a:t>
            </a:fld>
            <a:endParaRPr lang="en-US"/>
          </a:p>
        </p:txBody>
      </p:sp>
    </p:spTree>
    <p:extLst>
      <p:ext uri="{BB962C8B-B14F-4D97-AF65-F5344CB8AC3E}">
        <p14:creationId xmlns:p14="http://schemas.microsoft.com/office/powerpoint/2010/main" val="109584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36F9F5A-904D-46DE-9F15-C5D67C695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466" y="1170775"/>
            <a:ext cx="4655304" cy="4414780"/>
          </a:xfrm>
          <a:prstGeom prst="rect">
            <a:avLst/>
          </a:prstGeom>
        </p:spPr>
      </p:pic>
      <p:pic>
        <p:nvPicPr>
          <p:cNvPr id="14" name="Picture 13">
            <a:extLst>
              <a:ext uri="{FF2B5EF4-FFF2-40B4-BE49-F238E27FC236}">
                <a16:creationId xmlns:a16="http://schemas.microsoft.com/office/drawing/2014/main" id="{14CCF7D5-D1F6-42AE-A5CF-E0790ABC4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669258" y="6281974"/>
            <a:ext cx="6314873" cy="742926"/>
          </a:xfrm>
          <a:prstGeom prst="rect">
            <a:avLst/>
          </a:prstGeom>
        </p:spPr>
      </p:pic>
      <p:sp>
        <p:nvSpPr>
          <p:cNvPr id="17" name="TextBox 16">
            <a:extLst>
              <a:ext uri="{FF2B5EF4-FFF2-40B4-BE49-F238E27FC236}">
                <a16:creationId xmlns:a16="http://schemas.microsoft.com/office/drawing/2014/main" id="{D5A8BE08-3FFC-4836-8800-BF3B704C015C}"/>
              </a:ext>
            </a:extLst>
          </p:cNvPr>
          <p:cNvSpPr txBox="1"/>
          <p:nvPr/>
        </p:nvSpPr>
        <p:spPr>
          <a:xfrm>
            <a:off x="6669258" y="924871"/>
            <a:ext cx="4995751" cy="5262979"/>
          </a:xfrm>
          <a:prstGeom prst="rect">
            <a:avLst/>
          </a:prstGeom>
          <a:noFill/>
        </p:spPr>
        <p:txBody>
          <a:bodyPr wrap="square" lIns="91440" tIns="45720" rIns="91440" bIns="45720" rtlCol="0" anchor="t">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sz="2400">
                <a:solidFill>
                  <a:schemeClr val="bg1"/>
                </a:solidFill>
                <a:latin typeface="Verdana"/>
                <a:ea typeface="Verdana"/>
              </a:rPr>
              <a:t>Yearly Program Assessment Training – Create Program Assessment Plan</a:t>
            </a:r>
          </a:p>
          <a:p>
            <a:endParaRPr lang="en-US" sz="2400">
              <a:solidFill>
                <a:schemeClr val="bg1"/>
              </a:solidFill>
              <a:latin typeface="Verdana"/>
              <a:ea typeface="Verdana"/>
            </a:endParaRPr>
          </a:p>
          <a:p>
            <a:r>
              <a:rPr lang="en-US" sz="2000">
                <a:solidFill>
                  <a:schemeClr val="bg1"/>
                </a:solidFill>
                <a:latin typeface="Verdana"/>
                <a:ea typeface="Verdana"/>
              </a:rPr>
              <a:t>Nathan Anderson</a:t>
            </a:r>
          </a:p>
          <a:p>
            <a:r>
              <a:rPr lang="en-US" sz="2000">
                <a:solidFill>
                  <a:schemeClr val="bg1"/>
                </a:solidFill>
                <a:latin typeface="Verdana"/>
                <a:ea typeface="Verdana"/>
              </a:rPr>
              <a:t>Director of Institutional Assessment</a:t>
            </a:r>
          </a:p>
          <a:p>
            <a:r>
              <a:rPr lang="en-US" sz="2000">
                <a:solidFill>
                  <a:schemeClr val="bg1"/>
                </a:solidFill>
                <a:latin typeface="Verdana"/>
                <a:ea typeface="Verdana"/>
              </a:rPr>
              <a:t>2023</a:t>
            </a:r>
          </a:p>
        </p:txBody>
      </p:sp>
    </p:spTree>
    <p:extLst>
      <p:ext uri="{BB962C8B-B14F-4D97-AF65-F5344CB8AC3E}">
        <p14:creationId xmlns:p14="http://schemas.microsoft.com/office/powerpoint/2010/main" val="150439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5"/>
          <a:stretch>
            <a:fillRect/>
          </a:stretch>
        </p:blipFill>
        <p:spPr>
          <a:xfrm>
            <a:off x="2713491" y="226666"/>
            <a:ext cx="6761018" cy="6410490"/>
          </a:xfrm>
          <a:prstGeom prst="rect">
            <a:avLst/>
          </a:prstGeom>
        </p:spPr>
      </p:pic>
      <p:sp>
        <p:nvSpPr>
          <p:cNvPr id="8" name="Arrow: Right 7">
            <a:extLst>
              <a:ext uri="{FF2B5EF4-FFF2-40B4-BE49-F238E27FC236}">
                <a16:creationId xmlns:a16="http://schemas.microsoft.com/office/drawing/2014/main" id="{4A64BCCB-ADA0-331E-9283-3ED76F90F43E}"/>
              </a:ext>
            </a:extLst>
          </p:cNvPr>
          <p:cNvSpPr/>
          <p:nvPr/>
        </p:nvSpPr>
        <p:spPr>
          <a:xfrm rot="12840000">
            <a:off x="7278586" y="1807295"/>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D33000A-7FE5-233E-D820-2982CCBCB6C6}"/>
              </a:ext>
            </a:extLst>
          </p:cNvPr>
          <p:cNvSpPr/>
          <p:nvPr/>
        </p:nvSpPr>
        <p:spPr>
          <a:xfrm rot="7800000">
            <a:off x="4575035" y="2267369"/>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78D7D922-0531-A10B-A021-90BCCD5DEE08}"/>
              </a:ext>
            </a:extLst>
          </p:cNvPr>
          <p:cNvSpPr/>
          <p:nvPr/>
        </p:nvSpPr>
        <p:spPr>
          <a:xfrm rot="7800000">
            <a:off x="3856167" y="2267368"/>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81DD75F7-22B6-AF1F-5FAA-E9AD1122A7F6}"/>
              </a:ext>
            </a:extLst>
          </p:cNvPr>
          <p:cNvSpPr/>
          <p:nvPr/>
        </p:nvSpPr>
        <p:spPr>
          <a:xfrm rot="12840000">
            <a:off x="7264209" y="1390351"/>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306C45D2-5834-D057-6586-D21FE535FE81}"/>
              </a:ext>
            </a:extLst>
          </p:cNvPr>
          <p:cNvSpPr/>
          <p:nvPr/>
        </p:nvSpPr>
        <p:spPr>
          <a:xfrm>
            <a:off x="4524234" y="316648"/>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7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7" name="Picture 8" descr="A diagram of a process&#10;&#10;Description automatically generated">
            <a:extLst>
              <a:ext uri="{FF2B5EF4-FFF2-40B4-BE49-F238E27FC236}">
                <a16:creationId xmlns:a16="http://schemas.microsoft.com/office/drawing/2014/main" id="{B99D7CEA-F94E-A3C8-C428-DCDBB6F520D3}"/>
              </a:ext>
            </a:extLst>
          </p:cNvPr>
          <p:cNvPicPr>
            <a:picLocks noChangeAspect="1"/>
          </p:cNvPicPr>
          <p:nvPr/>
        </p:nvPicPr>
        <p:blipFill>
          <a:blip r:embed="rId4"/>
          <a:stretch>
            <a:fillRect/>
          </a:stretch>
        </p:blipFill>
        <p:spPr>
          <a:xfrm>
            <a:off x="2483224" y="949691"/>
            <a:ext cx="7236758" cy="5328411"/>
          </a:xfrm>
          <a:prstGeom prst="rect">
            <a:avLst/>
          </a:prstGeom>
        </p:spPr>
      </p:pic>
    </p:spTree>
    <p:extLst>
      <p:ext uri="{BB962C8B-B14F-4D97-AF65-F5344CB8AC3E}">
        <p14:creationId xmlns:p14="http://schemas.microsoft.com/office/powerpoint/2010/main" val="576558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5" name="Picture 7" descr="A white rectangular object with black text&#10;&#10;Description automatically generated">
            <a:extLst>
              <a:ext uri="{FF2B5EF4-FFF2-40B4-BE49-F238E27FC236}">
                <a16:creationId xmlns:a16="http://schemas.microsoft.com/office/drawing/2014/main" id="{ADBD186C-563B-FBF0-2654-66A198AFA947}"/>
              </a:ext>
            </a:extLst>
          </p:cNvPr>
          <p:cNvPicPr>
            <a:picLocks noChangeAspect="1"/>
          </p:cNvPicPr>
          <p:nvPr/>
        </p:nvPicPr>
        <p:blipFill>
          <a:blip r:embed="rId5"/>
          <a:stretch>
            <a:fillRect/>
          </a:stretch>
        </p:blipFill>
        <p:spPr>
          <a:xfrm>
            <a:off x="623048" y="543439"/>
            <a:ext cx="10957110" cy="5636654"/>
          </a:xfrm>
          <a:prstGeom prst="rect">
            <a:avLst/>
          </a:prstGeom>
        </p:spPr>
      </p:pic>
    </p:spTree>
    <p:extLst>
      <p:ext uri="{BB962C8B-B14F-4D97-AF65-F5344CB8AC3E}">
        <p14:creationId xmlns:p14="http://schemas.microsoft.com/office/powerpoint/2010/main" val="113148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a:solidFill>
                  <a:schemeClr val="bg1"/>
                </a:solidFill>
                <a:latin typeface="Verdana"/>
                <a:ea typeface="Verdana"/>
              </a:rPr>
              <a:t>Log in to SPOL</a:t>
            </a:r>
            <a:endParaRPr lang="en-US">
              <a:solidFill>
                <a:schemeClr val="bg1"/>
              </a:solidFill>
            </a:endParaRPr>
          </a:p>
        </p:txBody>
      </p:sp>
    </p:spTree>
    <p:extLst>
      <p:ext uri="{BB962C8B-B14F-4D97-AF65-F5344CB8AC3E}">
        <p14:creationId xmlns:p14="http://schemas.microsoft.com/office/powerpoint/2010/main" val="4211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Co-Curricular Assessment Page</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320662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Text&#10;&#10;Description automatically generated">
            <a:extLst>
              <a:ext uri="{FF2B5EF4-FFF2-40B4-BE49-F238E27FC236}">
                <a16:creationId xmlns:a16="http://schemas.microsoft.com/office/drawing/2014/main" id="{16B9818B-7A08-D221-5B56-3F79CFEEC8AA}"/>
              </a:ext>
            </a:extLst>
          </p:cNvPr>
          <p:cNvPicPr>
            <a:picLocks noChangeAspect="1"/>
          </p:cNvPicPr>
          <p:nvPr/>
        </p:nvPicPr>
        <p:blipFill>
          <a:blip r:embed="rId4"/>
          <a:stretch>
            <a:fillRect/>
          </a:stretch>
        </p:blipFill>
        <p:spPr>
          <a:xfrm>
            <a:off x="966061" y="1068558"/>
            <a:ext cx="10272792" cy="5663698"/>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Go to the Co-Curricular Assessment page. Scroll down.</a:t>
            </a:r>
          </a:p>
        </p:txBody>
      </p:sp>
      <p:sp>
        <p:nvSpPr>
          <p:cNvPr id="7" name="Arrow: Down 6">
            <a:extLst>
              <a:ext uri="{FF2B5EF4-FFF2-40B4-BE49-F238E27FC236}">
                <a16:creationId xmlns:a16="http://schemas.microsoft.com/office/drawing/2014/main" id="{91F3F01F-1AD7-C0E2-35D5-8A7DCE21756A}"/>
              </a:ext>
            </a:extLst>
          </p:cNvPr>
          <p:cNvSpPr/>
          <p:nvPr/>
        </p:nvSpPr>
        <p:spPr>
          <a:xfrm>
            <a:off x="11171694" y="2014779"/>
            <a:ext cx="452033" cy="366793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974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Click Strategic Planning Online (SPOL) in the Co-Curricular Assessment Resources section</a:t>
            </a:r>
            <a:endParaRPr lang="en-US"/>
          </a:p>
        </p:txBody>
      </p:sp>
      <p:pic>
        <p:nvPicPr>
          <p:cNvPr id="2" name="Picture 2" descr="Graphical user interface, text, application, email&#10;&#10;Description automatically generated">
            <a:extLst>
              <a:ext uri="{FF2B5EF4-FFF2-40B4-BE49-F238E27FC236}">
                <a16:creationId xmlns:a16="http://schemas.microsoft.com/office/drawing/2014/main" id="{081F439F-DE66-DACE-7EF5-5D6551AB7DEE}"/>
              </a:ext>
            </a:extLst>
          </p:cNvPr>
          <p:cNvPicPr>
            <a:picLocks noChangeAspect="1"/>
          </p:cNvPicPr>
          <p:nvPr/>
        </p:nvPicPr>
        <p:blipFill>
          <a:blip r:embed="rId4"/>
          <a:stretch>
            <a:fillRect/>
          </a:stretch>
        </p:blipFill>
        <p:spPr>
          <a:xfrm>
            <a:off x="436537" y="907186"/>
            <a:ext cx="11331842" cy="5405252"/>
          </a:xfrm>
          <a:prstGeom prst="rect">
            <a:avLst/>
          </a:prstGeom>
        </p:spPr>
      </p:pic>
      <p:sp>
        <p:nvSpPr>
          <p:cNvPr id="7" name="Arrow: Down 6">
            <a:extLst>
              <a:ext uri="{FF2B5EF4-FFF2-40B4-BE49-F238E27FC236}">
                <a16:creationId xmlns:a16="http://schemas.microsoft.com/office/drawing/2014/main" id="{91F3F01F-1AD7-C0E2-35D5-8A7DCE21756A}"/>
              </a:ext>
            </a:extLst>
          </p:cNvPr>
          <p:cNvSpPr/>
          <p:nvPr/>
        </p:nvSpPr>
        <p:spPr>
          <a:xfrm rot="18420000">
            <a:off x="2163825" y="2961173"/>
            <a:ext cx="464948" cy="2557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695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Academic Assessment Page</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207407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Go to the Academic Assessment page. Scroll down.</a:t>
            </a:r>
          </a:p>
        </p:txBody>
      </p:sp>
      <p:sp>
        <p:nvSpPr>
          <p:cNvPr id="7" name="Arrow: Down 6">
            <a:extLst>
              <a:ext uri="{FF2B5EF4-FFF2-40B4-BE49-F238E27FC236}">
                <a16:creationId xmlns:a16="http://schemas.microsoft.com/office/drawing/2014/main" id="{91F3F01F-1AD7-C0E2-35D5-8A7DCE21756A}"/>
              </a:ext>
            </a:extLst>
          </p:cNvPr>
          <p:cNvSpPr/>
          <p:nvPr/>
        </p:nvSpPr>
        <p:spPr>
          <a:xfrm>
            <a:off x="11171694" y="2014779"/>
            <a:ext cx="452033" cy="366793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Graphical user interface, text, application, email&#10;&#10;Description automatically generated">
            <a:extLst>
              <a:ext uri="{FF2B5EF4-FFF2-40B4-BE49-F238E27FC236}">
                <a16:creationId xmlns:a16="http://schemas.microsoft.com/office/drawing/2014/main" id="{DA3CE000-80BA-8ECF-950D-00D183B20733}"/>
              </a:ext>
            </a:extLst>
          </p:cNvPr>
          <p:cNvPicPr>
            <a:picLocks noChangeAspect="1"/>
          </p:cNvPicPr>
          <p:nvPr/>
        </p:nvPicPr>
        <p:blipFill>
          <a:blip r:embed="rId4"/>
          <a:stretch>
            <a:fillRect/>
          </a:stretch>
        </p:blipFill>
        <p:spPr>
          <a:xfrm>
            <a:off x="1250197" y="788117"/>
            <a:ext cx="9717436" cy="5733801"/>
          </a:xfrm>
          <a:prstGeom prst="rect">
            <a:avLst/>
          </a:prstGeom>
        </p:spPr>
      </p:pic>
    </p:spTree>
    <p:extLst>
      <p:ext uri="{BB962C8B-B14F-4D97-AF65-F5344CB8AC3E}">
        <p14:creationId xmlns:p14="http://schemas.microsoft.com/office/powerpoint/2010/main" val="366490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B036C893-6782-55C9-66AF-847E5C15CFA3}"/>
              </a:ext>
            </a:extLst>
          </p:cNvPr>
          <p:cNvPicPr>
            <a:picLocks noChangeAspect="1"/>
          </p:cNvPicPr>
          <p:nvPr/>
        </p:nvPicPr>
        <p:blipFill>
          <a:blip r:embed="rId2"/>
          <a:stretch>
            <a:fillRect/>
          </a:stretch>
        </p:blipFill>
        <p:spPr>
          <a:xfrm>
            <a:off x="1340604" y="930421"/>
            <a:ext cx="9536622" cy="5578345"/>
          </a:xfrm>
          <a:prstGeom prst="rect">
            <a:avLst/>
          </a:prstGeom>
        </p:spPr>
      </p:pic>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Click Strategic Planning Online (SPOL)</a:t>
            </a:r>
            <a:endParaRPr lang="en-US"/>
          </a:p>
        </p:txBody>
      </p:sp>
      <p:sp>
        <p:nvSpPr>
          <p:cNvPr id="7" name="Arrow: Down 6">
            <a:extLst>
              <a:ext uri="{FF2B5EF4-FFF2-40B4-BE49-F238E27FC236}">
                <a16:creationId xmlns:a16="http://schemas.microsoft.com/office/drawing/2014/main" id="{91F3F01F-1AD7-C0E2-35D5-8A7DCE21756A}"/>
              </a:ext>
            </a:extLst>
          </p:cNvPr>
          <p:cNvSpPr/>
          <p:nvPr/>
        </p:nvSpPr>
        <p:spPr>
          <a:xfrm rot="18420000">
            <a:off x="2202571" y="1772970"/>
            <a:ext cx="464948" cy="2557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29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10515600" cy="4450115"/>
          </a:xfrm>
        </p:spPr>
        <p:txBody>
          <a:bodyPr vert="horz" lIns="91440" tIns="45720" rIns="91440" bIns="45720" rtlCol="0" anchor="t">
            <a:normAutofit/>
          </a:bodyPr>
          <a:lstStyle/>
          <a:p>
            <a:r>
              <a:rPr lang="en-US" dirty="0">
                <a:latin typeface="Verdana"/>
                <a:ea typeface="Verdana"/>
              </a:rPr>
              <a:t>Write a mission statement</a:t>
            </a:r>
            <a:endParaRPr lang="en-US" dirty="0">
              <a:latin typeface="Calibri" panose="020F0502020204030204"/>
              <a:ea typeface="Calibri" panose="020F0502020204030204"/>
              <a:cs typeface="Calibri" panose="020F0502020204030204"/>
            </a:endParaRPr>
          </a:p>
          <a:p>
            <a:r>
              <a:rPr lang="en-US" dirty="0">
                <a:latin typeface="Verdana"/>
                <a:ea typeface="Verdana"/>
              </a:rPr>
              <a:t>Write a student learning goal (SLG)</a:t>
            </a:r>
          </a:p>
          <a:p>
            <a:r>
              <a:rPr lang="en-US" dirty="0">
                <a:latin typeface="Verdana"/>
                <a:ea typeface="Verdana"/>
              </a:rPr>
              <a:t>Write a student learning outcome (SLO)</a:t>
            </a:r>
          </a:p>
          <a:p>
            <a:r>
              <a:rPr lang="en-US" dirty="0">
                <a:latin typeface="Verdana"/>
                <a:ea typeface="Verdana"/>
              </a:rPr>
              <a:t>Describe a measure of an SLO</a:t>
            </a:r>
          </a:p>
          <a:p>
            <a:r>
              <a:rPr lang="en-US" dirty="0">
                <a:latin typeface="Verdana"/>
                <a:ea typeface="Verdana"/>
              </a:rPr>
              <a:t>Describe criteria for success on a measure</a:t>
            </a: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a:solidFill>
                  <a:schemeClr val="bg1"/>
                </a:solidFill>
                <a:latin typeface="Verdana"/>
                <a:ea typeface="Verdana"/>
              </a:rPr>
              <a:t>Objectives</a:t>
            </a:r>
            <a:endParaRPr lang="en-US"/>
          </a:p>
        </p:txBody>
      </p:sp>
    </p:spTree>
    <p:extLst>
      <p:ext uri="{BB962C8B-B14F-4D97-AF65-F5344CB8AC3E}">
        <p14:creationId xmlns:p14="http://schemas.microsoft.com/office/powerpoint/2010/main" val="1872023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5" name="TextBox 4">
            <a:extLst>
              <a:ext uri="{FF2B5EF4-FFF2-40B4-BE49-F238E27FC236}">
                <a16:creationId xmlns:a16="http://schemas.microsoft.com/office/drawing/2014/main" id="{F6BDCC49-ED48-9304-1398-9BD1C2D95B38}"/>
              </a:ext>
            </a:extLst>
          </p:cNvPr>
          <p:cNvSpPr txBox="1"/>
          <p:nvPr/>
        </p:nvSpPr>
        <p:spPr>
          <a:xfrm>
            <a:off x="968645" y="348712"/>
            <a:ext cx="10267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Log In with your NDUS User ID and Password</a:t>
            </a:r>
            <a:endParaRPr lang="en-US"/>
          </a:p>
        </p:txBody>
      </p:sp>
      <p:pic>
        <p:nvPicPr>
          <p:cNvPr id="3" name="Picture 3" descr="Graphical user interface, application&#10;&#10;Description automatically generated">
            <a:extLst>
              <a:ext uri="{FF2B5EF4-FFF2-40B4-BE49-F238E27FC236}">
                <a16:creationId xmlns:a16="http://schemas.microsoft.com/office/drawing/2014/main" id="{DF508668-312B-185A-8EAB-3BA163239E48}"/>
              </a:ext>
            </a:extLst>
          </p:cNvPr>
          <p:cNvPicPr>
            <a:picLocks noChangeAspect="1"/>
          </p:cNvPicPr>
          <p:nvPr/>
        </p:nvPicPr>
        <p:blipFill>
          <a:blip r:embed="rId4"/>
          <a:stretch>
            <a:fillRect/>
          </a:stretch>
        </p:blipFill>
        <p:spPr>
          <a:xfrm>
            <a:off x="681926" y="1015021"/>
            <a:ext cx="10853978" cy="5589957"/>
          </a:xfrm>
          <a:prstGeom prst="rect">
            <a:avLst/>
          </a:prstGeom>
        </p:spPr>
      </p:pic>
    </p:spTree>
    <p:extLst>
      <p:ext uri="{BB962C8B-B14F-4D97-AF65-F5344CB8AC3E}">
        <p14:creationId xmlns:p14="http://schemas.microsoft.com/office/powerpoint/2010/main" val="211454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a:solidFill>
                  <a:schemeClr val="bg1"/>
                </a:solidFill>
                <a:latin typeface="Verdana"/>
                <a:ea typeface="Verdana"/>
              </a:rPr>
              <a:t>Write a Mission Statement</a:t>
            </a:r>
            <a:endParaRPr lang="en-US">
              <a:solidFill>
                <a:schemeClr val="bg1"/>
              </a:solidFill>
            </a:endParaRPr>
          </a:p>
        </p:txBody>
      </p:sp>
    </p:spTree>
    <p:extLst>
      <p:ext uri="{BB962C8B-B14F-4D97-AF65-F5344CB8AC3E}">
        <p14:creationId xmlns:p14="http://schemas.microsoft.com/office/powerpoint/2010/main" val="2644381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4"/>
          <a:stretch>
            <a:fillRect/>
          </a:stretch>
        </p:blipFill>
        <p:spPr>
          <a:xfrm>
            <a:off x="2713491" y="226666"/>
            <a:ext cx="6761018" cy="6410490"/>
          </a:xfrm>
          <a:prstGeom prst="rect">
            <a:avLst/>
          </a:prstGeom>
        </p:spPr>
      </p:pic>
      <p:sp>
        <p:nvSpPr>
          <p:cNvPr id="5" name="Arrow: Right 4">
            <a:extLst>
              <a:ext uri="{FF2B5EF4-FFF2-40B4-BE49-F238E27FC236}">
                <a16:creationId xmlns:a16="http://schemas.microsoft.com/office/drawing/2014/main" id="{DC7C5F20-0E1D-00A8-9CEA-3A388BF2E7C8}"/>
              </a:ext>
            </a:extLst>
          </p:cNvPr>
          <p:cNvSpPr/>
          <p:nvPr/>
        </p:nvSpPr>
        <p:spPr>
          <a:xfrm>
            <a:off x="4524234" y="316648"/>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11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Definition</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p:txBody>
          <a:bodyPr vert="horz" lIns="91440" tIns="45720" rIns="91440" bIns="45720" rtlCol="0" anchor="t">
            <a:normAutofit/>
          </a:bodyPr>
          <a:lstStyle/>
          <a:p>
            <a:pPr marL="0" indent="0">
              <a:buNone/>
            </a:pPr>
            <a:r>
              <a:rPr lang="en-US">
                <a:ea typeface="Calibri"/>
                <a:cs typeface="Calibri"/>
              </a:rPr>
              <a:t>Mission Statement</a:t>
            </a:r>
            <a:endParaRPr lang="en-US" dirty="0">
              <a:ea typeface="Calibri"/>
              <a:cs typeface="Calibri"/>
            </a:endParaRPr>
          </a:p>
          <a:p>
            <a:r>
              <a:rPr lang="en-US">
                <a:ea typeface="Calibri"/>
                <a:cs typeface="Calibri"/>
              </a:rPr>
              <a:t>Describes a program's primary purpose, functions, and stakeholders served</a:t>
            </a:r>
            <a:endParaRPr lang="en-US">
              <a:cs typeface="Calibri"/>
            </a:endParaRPr>
          </a:p>
          <a:p>
            <a:r>
              <a:rPr lang="en-US">
                <a:ea typeface="Calibri"/>
                <a:cs typeface="Calibri"/>
              </a:rPr>
              <a:t>Distinctly represents the program and is related to the institution</a:t>
            </a:r>
          </a:p>
        </p:txBody>
      </p:sp>
    </p:spTree>
    <p:extLst>
      <p:ext uri="{BB962C8B-B14F-4D97-AF65-F5344CB8AC3E}">
        <p14:creationId xmlns:p14="http://schemas.microsoft.com/office/powerpoint/2010/main" val="2931085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Key components</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graphicFrame>
        <p:nvGraphicFramePr>
          <p:cNvPr id="4" name="Table 3">
            <a:extLst>
              <a:ext uri="{FF2B5EF4-FFF2-40B4-BE49-F238E27FC236}">
                <a16:creationId xmlns:a16="http://schemas.microsoft.com/office/drawing/2014/main" id="{7612A870-092E-4D77-9DFA-C95B660D4980}"/>
              </a:ext>
            </a:extLst>
          </p:cNvPr>
          <p:cNvGraphicFramePr>
            <a:graphicFrameLocks noGrp="1"/>
          </p:cNvGraphicFramePr>
          <p:nvPr>
            <p:extLst>
              <p:ext uri="{D42A27DB-BD31-4B8C-83A1-F6EECF244321}">
                <p14:modId xmlns:p14="http://schemas.microsoft.com/office/powerpoint/2010/main" val="540178336"/>
              </p:ext>
            </p:extLst>
          </p:nvPr>
        </p:nvGraphicFramePr>
        <p:xfrm>
          <a:off x="568271" y="1601491"/>
          <a:ext cx="11116294" cy="4527054"/>
        </p:xfrm>
        <a:graphic>
          <a:graphicData uri="http://schemas.openxmlformats.org/drawingml/2006/table">
            <a:tbl>
              <a:tblPr firstRow="1" bandRow="1">
                <a:tableStyleId>{5940675A-B579-460E-94D1-54222C63F5DA}</a:tableStyleId>
              </a:tblPr>
              <a:tblGrid>
                <a:gridCol w="6085345">
                  <a:extLst>
                    <a:ext uri="{9D8B030D-6E8A-4147-A177-3AD203B41FA5}">
                      <a16:colId xmlns:a16="http://schemas.microsoft.com/office/drawing/2014/main" val="2533379331"/>
                    </a:ext>
                  </a:extLst>
                </a:gridCol>
                <a:gridCol w="5030949">
                  <a:extLst>
                    <a:ext uri="{9D8B030D-6E8A-4147-A177-3AD203B41FA5}">
                      <a16:colId xmlns:a16="http://schemas.microsoft.com/office/drawing/2014/main" val="903663559"/>
                    </a:ext>
                  </a:extLst>
                </a:gridCol>
              </a:tblGrid>
              <a:tr h="503694">
                <a:tc>
                  <a:txBody>
                    <a:bodyPr/>
                    <a:lstStyle/>
                    <a:p>
                      <a:pPr fontAlgn="t">
                        <a:lnSpc>
                          <a:spcPct val="100000"/>
                        </a:lnSpc>
                      </a:pPr>
                      <a:r>
                        <a:rPr lang="en-US" sz="2400" b="1">
                          <a:effectLst/>
                        </a:rPr>
                        <a:t>Component of Mission </a:t>
                      </a:r>
                    </a:p>
                  </a:txBody>
                  <a:tcPr/>
                </a:tc>
                <a:tc>
                  <a:txBody>
                    <a:bodyPr/>
                    <a:lstStyle/>
                    <a:p>
                      <a:pPr algn="l" fontAlgn="t">
                        <a:lnSpc>
                          <a:spcPct val="100000"/>
                        </a:lnSpc>
                      </a:pPr>
                      <a:r>
                        <a:rPr lang="en-US" sz="2400" b="1">
                          <a:effectLst/>
                        </a:rPr>
                        <a:t>Response </a:t>
                      </a:r>
                    </a:p>
                  </a:txBody>
                  <a:tcPr/>
                </a:tc>
                <a:extLst>
                  <a:ext uri="{0D108BD9-81ED-4DB2-BD59-A6C34878D82A}">
                    <a16:rowId xmlns:a16="http://schemas.microsoft.com/office/drawing/2014/main" val="893340981"/>
                  </a:ext>
                </a:extLst>
              </a:tr>
              <a:tr h="387457">
                <a:tc>
                  <a:txBody>
                    <a:bodyPr/>
                    <a:lstStyle/>
                    <a:p>
                      <a:pPr fontAlgn="t">
                        <a:lnSpc>
                          <a:spcPct val="100000"/>
                        </a:lnSpc>
                      </a:pPr>
                      <a:r>
                        <a:rPr lang="en-US" sz="2400">
                          <a:effectLst/>
                        </a:rPr>
                        <a:t>Name of the program </a:t>
                      </a:r>
                    </a:p>
                    <a:p>
                      <a:pPr lvl="0">
                        <a:lnSpc>
                          <a:spcPct val="100000"/>
                        </a:lnSpc>
                        <a:buNone/>
                      </a:pPr>
                      <a:endParaRPr lang="en-US" sz="2400">
                        <a:effectLst/>
                      </a:endParaRPr>
                    </a:p>
                  </a:txBody>
                  <a:tcPr/>
                </a:tc>
                <a:tc>
                  <a:txBody>
                    <a:bodyPr/>
                    <a:lstStyle/>
                    <a:p>
                      <a:pPr fontAlgn="t">
                        <a:lnSpc>
                          <a:spcPct val="100000"/>
                        </a:lnSpc>
                      </a:pPr>
                      <a:endParaRPr lang="en-US" sz="2400">
                        <a:effectLst/>
                      </a:endParaRPr>
                    </a:p>
                  </a:txBody>
                  <a:tcPr/>
                </a:tc>
                <a:extLst>
                  <a:ext uri="{0D108BD9-81ED-4DB2-BD59-A6C34878D82A}">
                    <a16:rowId xmlns:a16="http://schemas.microsoft.com/office/drawing/2014/main" val="3468247247"/>
                  </a:ext>
                </a:extLst>
              </a:tr>
              <a:tr h="190500">
                <a:tc>
                  <a:txBody>
                    <a:bodyPr/>
                    <a:lstStyle/>
                    <a:p>
                      <a:pPr fontAlgn="t">
                        <a:lnSpc>
                          <a:spcPct val="100000"/>
                        </a:lnSpc>
                      </a:pPr>
                      <a:r>
                        <a:rPr lang="en-US" sz="2400">
                          <a:effectLst/>
                        </a:rPr>
                        <a:t>Purpose of the program (i.e., the reasons why it performs its operations) </a:t>
                      </a:r>
                    </a:p>
                    <a:p>
                      <a:pPr lvl="0">
                        <a:lnSpc>
                          <a:spcPct val="100000"/>
                        </a:lnSpc>
                        <a:buNone/>
                      </a:pPr>
                      <a:endParaRPr lang="en-US" sz="2400">
                        <a:effectLst/>
                      </a:endParaRPr>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1001325529"/>
                  </a:ext>
                </a:extLst>
              </a:tr>
              <a:tr h="190500">
                <a:tc>
                  <a:txBody>
                    <a:bodyPr/>
                    <a:lstStyle/>
                    <a:p>
                      <a:pPr fontAlgn="t">
                        <a:lnSpc>
                          <a:spcPct val="100000"/>
                        </a:lnSpc>
                      </a:pPr>
                      <a:r>
                        <a:rPr lang="en-US" sz="2400">
                          <a:effectLst/>
                        </a:rPr>
                        <a:t>Primary functions or activities of the program </a:t>
                      </a:r>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2056756726"/>
                  </a:ext>
                </a:extLst>
              </a:tr>
              <a:tr h="190500">
                <a:tc>
                  <a:txBody>
                    <a:bodyPr/>
                    <a:lstStyle/>
                    <a:p>
                      <a:pPr fontAlgn="t">
                        <a:lnSpc>
                          <a:spcPct val="100000"/>
                        </a:lnSpc>
                      </a:pPr>
                      <a:r>
                        <a:rPr lang="en-US" sz="2400">
                          <a:effectLst/>
                        </a:rPr>
                        <a:t>Stakeholders served by the program (i.e., the stakeholders that are expected to participate in or otherwise benefit from the program)</a:t>
                      </a:r>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3154399582"/>
                  </a:ext>
                </a:extLst>
              </a:tr>
            </a:tbl>
          </a:graphicData>
        </a:graphic>
      </p:graphicFrame>
    </p:spTree>
    <p:extLst>
      <p:ext uri="{BB962C8B-B14F-4D97-AF65-F5344CB8AC3E}">
        <p14:creationId xmlns:p14="http://schemas.microsoft.com/office/powerpoint/2010/main" val="1727586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Template</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a:xfrm>
            <a:off x="838200" y="1825625"/>
            <a:ext cx="11135532" cy="4351338"/>
          </a:xfrm>
        </p:spPr>
        <p:txBody>
          <a:bodyPr vert="horz" lIns="91440" tIns="45720" rIns="91440" bIns="45720" rtlCol="0" anchor="t">
            <a:normAutofit/>
          </a:bodyPr>
          <a:lstStyle/>
          <a:p>
            <a:pPr marL="0" indent="0">
              <a:buNone/>
            </a:pPr>
            <a:r>
              <a:rPr lang="en-US">
                <a:ea typeface="Calibri"/>
                <a:cs typeface="Calibri"/>
              </a:rPr>
              <a:t>The mission of the </a:t>
            </a:r>
            <a:r>
              <a:rPr lang="en-US" b="1">
                <a:ea typeface="Calibri"/>
                <a:cs typeface="Calibri"/>
              </a:rPr>
              <a:t>[NAME OF THE PROGRAM]</a:t>
            </a:r>
            <a:r>
              <a:rPr lang="en-US">
                <a:ea typeface="Calibri"/>
                <a:cs typeface="Calibri"/>
              </a:rPr>
              <a:t> program </a:t>
            </a:r>
            <a:endParaRPr lang="en-US"/>
          </a:p>
          <a:p>
            <a:pPr marL="0" indent="0">
              <a:buNone/>
            </a:pPr>
            <a:endParaRPr lang="en-US">
              <a:ea typeface="Calibri"/>
              <a:cs typeface="Calibri"/>
            </a:endParaRPr>
          </a:p>
          <a:p>
            <a:pPr marL="0" indent="0">
              <a:buNone/>
            </a:pPr>
            <a:r>
              <a:rPr lang="en-US">
                <a:ea typeface="Calibri"/>
                <a:cs typeface="Calibri"/>
              </a:rPr>
              <a:t>is to </a:t>
            </a:r>
            <a:r>
              <a:rPr lang="en-US" b="1">
                <a:ea typeface="Calibri"/>
                <a:cs typeface="Calibri"/>
              </a:rPr>
              <a:t>[PURPOSE OF THE PROGRAM] </a:t>
            </a:r>
            <a:endParaRPr lang="en-US">
              <a:ea typeface="Calibri"/>
              <a:cs typeface="Calibri"/>
            </a:endParaRPr>
          </a:p>
          <a:p>
            <a:pPr marL="0" indent="0">
              <a:buNone/>
            </a:pPr>
            <a:endParaRPr lang="en-US">
              <a:ea typeface="Calibri"/>
              <a:cs typeface="Calibri"/>
            </a:endParaRPr>
          </a:p>
          <a:p>
            <a:pPr marL="0" indent="0">
              <a:buNone/>
            </a:pPr>
            <a:r>
              <a:rPr lang="en-US">
                <a:ea typeface="Calibri"/>
                <a:cs typeface="Calibri"/>
              </a:rPr>
              <a:t>by providing </a:t>
            </a:r>
            <a:r>
              <a:rPr lang="en-US" b="1">
                <a:ea typeface="Calibri"/>
                <a:cs typeface="Calibri"/>
              </a:rPr>
              <a:t>[PRIMARY FUNCTIONS OR ACTIVITIES OF THE PROGRAM] </a:t>
            </a:r>
            <a:endParaRPr lang="en-US">
              <a:ea typeface="Calibri"/>
              <a:cs typeface="Calibri"/>
            </a:endParaRPr>
          </a:p>
          <a:p>
            <a:pPr marL="0" indent="0">
              <a:buNone/>
            </a:pPr>
            <a:endParaRPr lang="en-US">
              <a:ea typeface="Calibri"/>
              <a:cs typeface="Calibri"/>
            </a:endParaRPr>
          </a:p>
          <a:p>
            <a:pPr marL="0" indent="0">
              <a:buNone/>
            </a:pPr>
            <a:r>
              <a:rPr lang="en-US">
                <a:ea typeface="Calibri"/>
                <a:cs typeface="Calibri"/>
              </a:rPr>
              <a:t>to </a:t>
            </a:r>
            <a:r>
              <a:rPr lang="en-US" b="1">
                <a:ea typeface="Calibri"/>
                <a:cs typeface="Calibri"/>
              </a:rPr>
              <a:t>[STAKEHOLDERS SERVED BY THE PROGRAM]</a:t>
            </a:r>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1781917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Key Components - Example</a:t>
            </a: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graphicFrame>
        <p:nvGraphicFramePr>
          <p:cNvPr id="4" name="Table 3">
            <a:extLst>
              <a:ext uri="{FF2B5EF4-FFF2-40B4-BE49-F238E27FC236}">
                <a16:creationId xmlns:a16="http://schemas.microsoft.com/office/drawing/2014/main" id="{7612A870-092E-4D77-9DFA-C95B660D4980}"/>
              </a:ext>
            </a:extLst>
          </p:cNvPr>
          <p:cNvGraphicFramePr>
            <a:graphicFrameLocks noGrp="1"/>
          </p:cNvGraphicFramePr>
          <p:nvPr>
            <p:extLst>
              <p:ext uri="{D42A27DB-BD31-4B8C-83A1-F6EECF244321}">
                <p14:modId xmlns:p14="http://schemas.microsoft.com/office/powerpoint/2010/main" val="3483142897"/>
              </p:ext>
            </p:extLst>
          </p:nvPr>
        </p:nvGraphicFramePr>
        <p:xfrm>
          <a:off x="568271" y="1601491"/>
          <a:ext cx="11116292" cy="4892814"/>
        </p:xfrm>
        <a:graphic>
          <a:graphicData uri="http://schemas.openxmlformats.org/drawingml/2006/table">
            <a:tbl>
              <a:tblPr firstRow="1" bandRow="1">
                <a:tableStyleId>{5940675A-B579-460E-94D1-54222C63F5DA}</a:tableStyleId>
              </a:tblPr>
              <a:tblGrid>
                <a:gridCol w="5322793">
                  <a:extLst>
                    <a:ext uri="{9D8B030D-6E8A-4147-A177-3AD203B41FA5}">
                      <a16:colId xmlns:a16="http://schemas.microsoft.com/office/drawing/2014/main" val="2533379331"/>
                    </a:ext>
                  </a:extLst>
                </a:gridCol>
                <a:gridCol w="5793499">
                  <a:extLst>
                    <a:ext uri="{9D8B030D-6E8A-4147-A177-3AD203B41FA5}">
                      <a16:colId xmlns:a16="http://schemas.microsoft.com/office/drawing/2014/main" val="903663559"/>
                    </a:ext>
                  </a:extLst>
                </a:gridCol>
              </a:tblGrid>
              <a:tr h="503694">
                <a:tc>
                  <a:txBody>
                    <a:bodyPr/>
                    <a:lstStyle/>
                    <a:p>
                      <a:pPr fontAlgn="t">
                        <a:lnSpc>
                          <a:spcPct val="100000"/>
                        </a:lnSpc>
                      </a:pPr>
                      <a:r>
                        <a:rPr lang="en-US" sz="2400" b="1">
                          <a:effectLst/>
                        </a:rPr>
                        <a:t>Component of Mission </a:t>
                      </a:r>
                    </a:p>
                  </a:txBody>
                  <a:tcPr/>
                </a:tc>
                <a:tc>
                  <a:txBody>
                    <a:bodyPr/>
                    <a:lstStyle/>
                    <a:p>
                      <a:pPr algn="l" fontAlgn="t">
                        <a:lnSpc>
                          <a:spcPct val="100000"/>
                        </a:lnSpc>
                      </a:pPr>
                      <a:r>
                        <a:rPr lang="en-US" sz="2400" b="1">
                          <a:effectLst/>
                        </a:rPr>
                        <a:t>Response </a:t>
                      </a:r>
                    </a:p>
                  </a:txBody>
                  <a:tcPr/>
                </a:tc>
                <a:extLst>
                  <a:ext uri="{0D108BD9-81ED-4DB2-BD59-A6C34878D82A}">
                    <a16:rowId xmlns:a16="http://schemas.microsoft.com/office/drawing/2014/main" val="893340981"/>
                  </a:ext>
                </a:extLst>
              </a:tr>
              <a:tr h="387457">
                <a:tc>
                  <a:txBody>
                    <a:bodyPr/>
                    <a:lstStyle/>
                    <a:p>
                      <a:pPr fontAlgn="t">
                        <a:lnSpc>
                          <a:spcPct val="100000"/>
                        </a:lnSpc>
                      </a:pPr>
                      <a:r>
                        <a:rPr lang="en-US" sz="2400">
                          <a:effectLst/>
                        </a:rPr>
                        <a:t>Name of the program </a:t>
                      </a:r>
                    </a:p>
                  </a:txBody>
                  <a:tcPr/>
                </a:tc>
                <a:tc>
                  <a:txBody>
                    <a:bodyPr/>
                    <a:lstStyle/>
                    <a:p>
                      <a:pPr fontAlgn="t">
                        <a:lnSpc>
                          <a:spcPct val="100000"/>
                        </a:lnSpc>
                      </a:pPr>
                      <a:r>
                        <a:rPr lang="en-US" sz="2400">
                          <a:effectLst/>
                        </a:rPr>
                        <a:t>Fit for College</a:t>
                      </a:r>
                    </a:p>
                  </a:txBody>
                  <a:tcPr/>
                </a:tc>
                <a:extLst>
                  <a:ext uri="{0D108BD9-81ED-4DB2-BD59-A6C34878D82A}">
                    <a16:rowId xmlns:a16="http://schemas.microsoft.com/office/drawing/2014/main" val="3468247247"/>
                  </a:ext>
                </a:extLst>
              </a:tr>
              <a:tr h="190500">
                <a:tc>
                  <a:txBody>
                    <a:bodyPr/>
                    <a:lstStyle/>
                    <a:p>
                      <a:pPr fontAlgn="t">
                        <a:lnSpc>
                          <a:spcPct val="100000"/>
                        </a:lnSpc>
                      </a:pPr>
                      <a:r>
                        <a:rPr lang="en-US" sz="2400">
                          <a:effectLst/>
                        </a:rPr>
                        <a:t>Purpose of the program (i.e., the reasons why it performs its operations) </a:t>
                      </a:r>
                    </a:p>
                  </a:txBody>
                  <a:tcPr/>
                </a:tc>
                <a:tc>
                  <a:txBody>
                    <a:bodyPr/>
                    <a:lstStyle/>
                    <a:p>
                      <a:pPr lvl="0">
                        <a:lnSpc>
                          <a:spcPct val="100000"/>
                        </a:lnSpc>
                        <a:buNone/>
                      </a:pPr>
                      <a:r>
                        <a:rPr lang="en-US" sz="2400" b="0" i="0" u="none" strike="noStrike" noProof="0">
                          <a:solidFill>
                            <a:srgbClr val="000000"/>
                          </a:solidFill>
                          <a:effectLst/>
                          <a:latin typeface="Calibri"/>
                        </a:rPr>
                        <a:t>prepare university students to improve or sustain their fitness for higher education</a:t>
                      </a:r>
                    </a:p>
                  </a:txBody>
                  <a:tcPr/>
                </a:tc>
                <a:extLst>
                  <a:ext uri="{0D108BD9-81ED-4DB2-BD59-A6C34878D82A}">
                    <a16:rowId xmlns:a16="http://schemas.microsoft.com/office/drawing/2014/main" val="1001325529"/>
                  </a:ext>
                </a:extLst>
              </a:tr>
              <a:tr h="190500">
                <a:tc>
                  <a:txBody>
                    <a:bodyPr/>
                    <a:lstStyle/>
                    <a:p>
                      <a:pPr fontAlgn="t">
                        <a:lnSpc>
                          <a:spcPct val="100000"/>
                        </a:lnSpc>
                      </a:pPr>
                      <a:r>
                        <a:rPr lang="en-US" sz="2400">
                          <a:effectLst/>
                        </a:rPr>
                        <a:t>Primary functions or activities of the program </a:t>
                      </a:r>
                    </a:p>
                  </a:txBody>
                  <a:tcPr/>
                </a:tc>
                <a:tc>
                  <a:txBody>
                    <a:bodyPr/>
                    <a:lstStyle/>
                    <a:p>
                      <a:pPr lvl="0">
                        <a:lnSpc>
                          <a:spcPct val="100000"/>
                        </a:lnSpc>
                        <a:buNone/>
                      </a:pPr>
                      <a:r>
                        <a:rPr lang="en-US" sz="2400" b="0" i="0" u="none" strike="noStrike" noProof="0">
                          <a:solidFill>
                            <a:srgbClr val="000000"/>
                          </a:solidFill>
                          <a:effectLst/>
                          <a:latin typeface="Calibri"/>
                        </a:rPr>
                        <a:t>CP</a:t>
                      </a:r>
                      <a:r>
                        <a:rPr lang="en-US" sz="2400" b="0" i="0" u="none" strike="noStrike" baseline="30000" noProof="0">
                          <a:solidFill>
                            <a:srgbClr val="000000"/>
                          </a:solidFill>
                          <a:effectLst/>
                          <a:latin typeface="Calibri"/>
                        </a:rPr>
                        <a:t>2</a:t>
                      </a:r>
                      <a:r>
                        <a:rPr lang="en-US" sz="2400" b="0" i="0" u="none" strike="noStrike" noProof="0">
                          <a:solidFill>
                            <a:srgbClr val="000000"/>
                          </a:solidFill>
                          <a:effectLst/>
                          <a:latin typeface="Calibri"/>
                        </a:rPr>
                        <a:t>R training and tools for facilitating reflection, assessment, goal setting, and action planning through lenses of capacity, passion, relevance, and presence</a:t>
                      </a:r>
                    </a:p>
                  </a:txBody>
                  <a:tcPr/>
                </a:tc>
                <a:extLst>
                  <a:ext uri="{0D108BD9-81ED-4DB2-BD59-A6C34878D82A}">
                    <a16:rowId xmlns:a16="http://schemas.microsoft.com/office/drawing/2014/main" val="2056756726"/>
                  </a:ext>
                </a:extLst>
              </a:tr>
              <a:tr h="190500">
                <a:tc>
                  <a:txBody>
                    <a:bodyPr/>
                    <a:lstStyle/>
                    <a:p>
                      <a:pPr fontAlgn="t">
                        <a:lnSpc>
                          <a:spcPct val="100000"/>
                        </a:lnSpc>
                      </a:pPr>
                      <a:r>
                        <a:rPr lang="en-US" sz="2400">
                          <a:effectLst/>
                        </a:rPr>
                        <a:t>Stakeholders served by the program (i.e., the stakeholders that are expected to participate in or otherwise benefit from the program)</a:t>
                      </a:r>
                    </a:p>
                  </a:txBody>
                  <a:tcPr/>
                </a:tc>
                <a:tc>
                  <a:txBody>
                    <a:bodyPr/>
                    <a:lstStyle/>
                    <a:p>
                      <a:pPr fontAlgn="t">
                        <a:lnSpc>
                          <a:spcPct val="100000"/>
                        </a:lnSpc>
                      </a:pPr>
                      <a:r>
                        <a:rPr lang="en-US" sz="2400">
                          <a:effectLst/>
                        </a:rPr>
                        <a:t>all incoming freshmen</a:t>
                      </a:r>
                    </a:p>
                    <a:p>
                      <a:pPr rtl="0" fontAlgn="base">
                        <a:lnSpc>
                          <a:spcPct val="100000"/>
                        </a:lnSpc>
                      </a:pPr>
                      <a:endParaRPr lang="en-US" sz="2400">
                        <a:effectLst/>
                      </a:endParaRPr>
                    </a:p>
                  </a:txBody>
                  <a:tcPr/>
                </a:tc>
                <a:extLst>
                  <a:ext uri="{0D108BD9-81ED-4DB2-BD59-A6C34878D82A}">
                    <a16:rowId xmlns:a16="http://schemas.microsoft.com/office/drawing/2014/main" val="3154399582"/>
                  </a:ext>
                </a:extLst>
              </a:tr>
            </a:tbl>
          </a:graphicData>
        </a:graphic>
      </p:graphicFrame>
    </p:spTree>
    <p:extLst>
      <p:ext uri="{BB962C8B-B14F-4D97-AF65-F5344CB8AC3E}">
        <p14:creationId xmlns:p14="http://schemas.microsoft.com/office/powerpoint/2010/main" val="525976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Mission Statement Example</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a:xfrm>
            <a:off x="838200" y="1825625"/>
            <a:ext cx="11135532" cy="4351338"/>
          </a:xfrm>
        </p:spPr>
        <p:txBody>
          <a:bodyPr vert="horz" lIns="91440" tIns="45720" rIns="91440" bIns="45720" rtlCol="0" anchor="t">
            <a:normAutofit/>
          </a:bodyPr>
          <a:lstStyle/>
          <a:p>
            <a:pPr marL="0" indent="0">
              <a:buNone/>
            </a:pPr>
            <a:r>
              <a:rPr lang="en-US">
                <a:latin typeface="Calibri"/>
                <a:ea typeface="Calibri"/>
                <a:cs typeface="Times New Roman"/>
              </a:rPr>
              <a:t>The mission of the Fit for College program is to prepare university students to improve or sustain their fitness for higher education by providing CP</a:t>
            </a:r>
            <a:r>
              <a:rPr lang="en-US" baseline="30000">
                <a:latin typeface="Calibri"/>
                <a:ea typeface="Calibri"/>
                <a:cs typeface="Times New Roman"/>
              </a:rPr>
              <a:t>2</a:t>
            </a:r>
            <a:r>
              <a:rPr lang="en-US">
                <a:latin typeface="Calibri"/>
                <a:ea typeface="Calibri"/>
                <a:cs typeface="Times New Roman"/>
              </a:rPr>
              <a:t>R training and tools for facilitating reflection, assessment, goal setting, and action planning through lenses of capacity, passion, relevance, and presence to all incoming freshmen.</a:t>
            </a:r>
          </a:p>
          <a:p>
            <a:pPr marL="0" indent="0">
              <a:buNone/>
            </a:pPr>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3878849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9" name="Picture 9" descr="A white rectangular object with black text&#10;&#10;Description automatically generated">
            <a:extLst>
              <a:ext uri="{FF2B5EF4-FFF2-40B4-BE49-F238E27FC236}">
                <a16:creationId xmlns:a16="http://schemas.microsoft.com/office/drawing/2014/main" id="{9750F5AA-FE3C-F45B-C162-69B0B64F40D9}"/>
              </a:ext>
            </a:extLst>
          </p:cNvPr>
          <p:cNvPicPr>
            <a:picLocks noGrp="1" noChangeAspect="1"/>
          </p:cNvPicPr>
          <p:nvPr>
            <p:ph idx="1"/>
          </p:nvPr>
        </p:nvPicPr>
        <p:blipFill>
          <a:blip r:embed="rId5"/>
          <a:stretch>
            <a:fillRect/>
          </a:stretch>
        </p:blipFill>
        <p:spPr>
          <a:xfrm>
            <a:off x="487179" y="436097"/>
            <a:ext cx="11217640" cy="6054631"/>
          </a:xfrm>
        </p:spPr>
      </p:pic>
    </p:spTree>
    <p:extLst>
      <p:ext uri="{BB962C8B-B14F-4D97-AF65-F5344CB8AC3E}">
        <p14:creationId xmlns:p14="http://schemas.microsoft.com/office/powerpoint/2010/main" val="1898614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a:solidFill>
                  <a:schemeClr val="bg1"/>
                </a:solidFill>
                <a:latin typeface="Verdana"/>
                <a:ea typeface="Verdana"/>
              </a:rPr>
              <a:t>Write a Student Learning Goal (SLG)</a:t>
            </a:r>
            <a:endParaRPr lang="en-US">
              <a:solidFill>
                <a:schemeClr val="bg1"/>
              </a:solidFill>
              <a:cs typeface="Calibri" panose="020F0502020204030204"/>
            </a:endParaRPr>
          </a:p>
        </p:txBody>
      </p:sp>
    </p:spTree>
    <p:extLst>
      <p:ext uri="{BB962C8B-B14F-4D97-AF65-F5344CB8AC3E}">
        <p14:creationId xmlns:p14="http://schemas.microsoft.com/office/powerpoint/2010/main" val="290431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Target Audience</a:t>
            </a:r>
            <a:endParaRPr lang="en-US"/>
          </a:p>
        </p:txBody>
      </p:sp>
      <p:sp>
        <p:nvSpPr>
          <p:cNvPr id="9" name="Content Placeholder 8">
            <a:extLst>
              <a:ext uri="{FF2B5EF4-FFF2-40B4-BE49-F238E27FC236}">
                <a16:creationId xmlns:a16="http://schemas.microsoft.com/office/drawing/2014/main" id="{7365D3A2-1855-4A71-9AF3-EFCFAEBC2A9D}"/>
              </a:ext>
            </a:extLst>
          </p:cNvPr>
          <p:cNvSpPr>
            <a:spLocks noGrp="1"/>
          </p:cNvSpPr>
          <p:nvPr>
            <p:ph idx="1"/>
          </p:nvPr>
        </p:nvSpPr>
        <p:spPr/>
        <p:txBody>
          <a:bodyPr vert="horz" lIns="91440" tIns="45720" rIns="91440" bIns="45720" rtlCol="0" anchor="t">
            <a:normAutofit/>
          </a:bodyPr>
          <a:lstStyle/>
          <a:p>
            <a:pPr marL="342900" indent="-342900">
              <a:buFont typeface="Arial,Sans-Serif" panose="020B0604020202020204" pitchFamily="34" charset="0"/>
            </a:pPr>
            <a:r>
              <a:rPr lang="en-US"/>
              <a:t>Academic and co-curricular program Yearly Program Assessment (YPA) authors and other personnel supporting the YPA process</a:t>
            </a:r>
          </a:p>
          <a:p>
            <a:pPr marL="342900" indent="-342900">
              <a:buFont typeface="Arial,Sans-Serif" panose="020B0604020202020204" pitchFamily="34" charset="0"/>
            </a:pPr>
            <a:endParaRPr lang="en-US">
              <a:cs typeface="Calibri"/>
            </a:endParaRPr>
          </a:p>
          <a:p>
            <a:pPr marL="342900" indent="-342900">
              <a:buFont typeface="Arial,Sans-Serif" panose="020B0604020202020204" pitchFamily="34" charset="0"/>
            </a:pPr>
            <a:r>
              <a:rPr lang="en-US">
                <a:cs typeface="Calibri"/>
              </a:rPr>
              <a:t>Prerequisites</a:t>
            </a:r>
            <a:endParaRPr lang="en-US">
              <a:ea typeface="Calibri"/>
              <a:cs typeface="Calibri"/>
            </a:endParaRPr>
          </a:p>
          <a:p>
            <a:pPr marL="800100" lvl="1" indent="-342900">
              <a:buFont typeface="Arial,Sans-Serif" panose="020B0604020202020204" pitchFamily="34" charset="0"/>
            </a:pPr>
            <a:r>
              <a:rPr lang="en-US">
                <a:cs typeface="Calibri"/>
              </a:rPr>
              <a:t>Program is responsible for submitting a YPA</a:t>
            </a:r>
            <a:endParaRPr lang="en-US">
              <a:ea typeface="Calibri"/>
              <a:cs typeface="Calibri"/>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337182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4"/>
          <a:stretch>
            <a:fillRect/>
          </a:stretch>
        </p:blipFill>
        <p:spPr>
          <a:xfrm>
            <a:off x="2713491" y="226666"/>
            <a:ext cx="6761018" cy="6410490"/>
          </a:xfrm>
          <a:prstGeom prst="rect">
            <a:avLst/>
          </a:prstGeom>
        </p:spPr>
      </p:pic>
      <p:sp>
        <p:nvSpPr>
          <p:cNvPr id="3" name="Arrow: Right 2">
            <a:extLst>
              <a:ext uri="{FF2B5EF4-FFF2-40B4-BE49-F238E27FC236}">
                <a16:creationId xmlns:a16="http://schemas.microsoft.com/office/drawing/2014/main" id="{1A7839A3-1597-32C9-F79A-18AEEB88692C}"/>
              </a:ext>
            </a:extLst>
          </p:cNvPr>
          <p:cNvSpPr/>
          <p:nvPr/>
        </p:nvSpPr>
        <p:spPr>
          <a:xfrm rot="12840000">
            <a:off x="7264209" y="1390351"/>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171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Definition</a:t>
            </a:r>
            <a:endParaRPr lang="en-US">
              <a:latin typeface="Calibri Light"/>
              <a:ea typeface="Verdana"/>
              <a:cs typeface="Calibri Light"/>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p:txBody>
          <a:bodyPr vert="horz" lIns="91440" tIns="45720" rIns="91440" bIns="45720" rtlCol="0" anchor="t">
            <a:normAutofit/>
          </a:bodyPr>
          <a:lstStyle/>
          <a:p>
            <a:pPr marL="0" indent="0">
              <a:buNone/>
            </a:pPr>
            <a:r>
              <a:rPr lang="en-US">
                <a:ea typeface="Calibri"/>
                <a:cs typeface="Calibri"/>
              </a:rPr>
              <a:t>Student Learning Goal (SLG)</a:t>
            </a:r>
          </a:p>
          <a:p>
            <a:r>
              <a:rPr lang="en-US">
                <a:latin typeface="Calibri"/>
                <a:ea typeface="Calibri"/>
                <a:cs typeface="Times New Roman"/>
              </a:rPr>
              <a:t>General statement of learning that students are expected to achieve through participation in a program.</a:t>
            </a:r>
          </a:p>
          <a:p>
            <a:r>
              <a:rPr lang="en-US">
                <a:latin typeface="Calibri"/>
                <a:ea typeface="Calibri"/>
                <a:cs typeface="Times New Roman"/>
              </a:rPr>
              <a:t>Bridge between mission and Student Learning Outcomes (SLOs)</a:t>
            </a:r>
          </a:p>
          <a:p>
            <a:r>
              <a:rPr lang="en-US">
                <a:latin typeface="Calibri"/>
                <a:ea typeface="Calibri"/>
                <a:cs typeface="Times New Roman"/>
              </a:rPr>
              <a:t>Recommend 3-5 SLGs per program</a:t>
            </a:r>
          </a:p>
        </p:txBody>
      </p:sp>
    </p:spTree>
    <p:extLst>
      <p:ext uri="{BB962C8B-B14F-4D97-AF65-F5344CB8AC3E}">
        <p14:creationId xmlns:p14="http://schemas.microsoft.com/office/powerpoint/2010/main" val="393863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Key components</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graphicFrame>
        <p:nvGraphicFramePr>
          <p:cNvPr id="4" name="Table 3">
            <a:extLst>
              <a:ext uri="{FF2B5EF4-FFF2-40B4-BE49-F238E27FC236}">
                <a16:creationId xmlns:a16="http://schemas.microsoft.com/office/drawing/2014/main" id="{7612A870-092E-4D77-9DFA-C95B660D4980}"/>
              </a:ext>
            </a:extLst>
          </p:cNvPr>
          <p:cNvGraphicFramePr>
            <a:graphicFrameLocks noGrp="1"/>
          </p:cNvGraphicFramePr>
          <p:nvPr>
            <p:extLst>
              <p:ext uri="{D42A27DB-BD31-4B8C-83A1-F6EECF244321}">
                <p14:modId xmlns:p14="http://schemas.microsoft.com/office/powerpoint/2010/main" val="2424665132"/>
              </p:ext>
            </p:extLst>
          </p:nvPr>
        </p:nvGraphicFramePr>
        <p:xfrm>
          <a:off x="568271" y="1601491"/>
          <a:ext cx="11116294" cy="3795534"/>
        </p:xfrm>
        <a:graphic>
          <a:graphicData uri="http://schemas.openxmlformats.org/drawingml/2006/table">
            <a:tbl>
              <a:tblPr firstRow="1" bandRow="1">
                <a:tableStyleId>{5940675A-B579-460E-94D1-54222C63F5DA}</a:tableStyleId>
              </a:tblPr>
              <a:tblGrid>
                <a:gridCol w="6085345">
                  <a:extLst>
                    <a:ext uri="{9D8B030D-6E8A-4147-A177-3AD203B41FA5}">
                      <a16:colId xmlns:a16="http://schemas.microsoft.com/office/drawing/2014/main" val="2533379331"/>
                    </a:ext>
                  </a:extLst>
                </a:gridCol>
                <a:gridCol w="5030949">
                  <a:extLst>
                    <a:ext uri="{9D8B030D-6E8A-4147-A177-3AD203B41FA5}">
                      <a16:colId xmlns:a16="http://schemas.microsoft.com/office/drawing/2014/main" val="903663559"/>
                    </a:ext>
                  </a:extLst>
                </a:gridCol>
              </a:tblGrid>
              <a:tr h="503694">
                <a:tc>
                  <a:txBody>
                    <a:bodyPr/>
                    <a:lstStyle/>
                    <a:p>
                      <a:pPr fontAlgn="t">
                        <a:lnSpc>
                          <a:spcPct val="100000"/>
                        </a:lnSpc>
                      </a:pPr>
                      <a:r>
                        <a:rPr lang="en-US" sz="2400" b="1">
                          <a:effectLst/>
                        </a:rPr>
                        <a:t>Component of SLG</a:t>
                      </a:r>
                    </a:p>
                  </a:txBody>
                  <a:tcPr/>
                </a:tc>
                <a:tc>
                  <a:txBody>
                    <a:bodyPr/>
                    <a:lstStyle/>
                    <a:p>
                      <a:pPr algn="l" fontAlgn="t">
                        <a:lnSpc>
                          <a:spcPct val="100000"/>
                        </a:lnSpc>
                      </a:pPr>
                      <a:r>
                        <a:rPr lang="en-US" sz="2400" b="1">
                          <a:effectLst/>
                        </a:rPr>
                        <a:t>Response </a:t>
                      </a:r>
                    </a:p>
                  </a:txBody>
                  <a:tcPr/>
                </a:tc>
                <a:extLst>
                  <a:ext uri="{0D108BD9-81ED-4DB2-BD59-A6C34878D82A}">
                    <a16:rowId xmlns:a16="http://schemas.microsoft.com/office/drawing/2014/main" val="893340981"/>
                  </a:ext>
                </a:extLst>
              </a:tr>
              <a:tr h="387457">
                <a:tc>
                  <a:txBody>
                    <a:bodyPr/>
                    <a:lstStyle/>
                    <a:p>
                      <a:pPr lvl="0">
                        <a:lnSpc>
                          <a:spcPct val="100000"/>
                        </a:lnSpc>
                        <a:buNone/>
                      </a:pPr>
                      <a:r>
                        <a:rPr lang="en-US" sz="2400">
                          <a:effectLst/>
                        </a:rPr>
                        <a:t>SLG number</a:t>
                      </a:r>
                    </a:p>
                    <a:p>
                      <a:pPr lvl="0">
                        <a:lnSpc>
                          <a:spcPct val="100000"/>
                        </a:lnSpc>
                        <a:buNone/>
                      </a:pPr>
                      <a:endParaRPr lang="en-US" sz="2400">
                        <a:effectLst/>
                      </a:endParaRPr>
                    </a:p>
                  </a:txBody>
                  <a:tcPr/>
                </a:tc>
                <a:tc>
                  <a:txBody>
                    <a:bodyPr/>
                    <a:lstStyle/>
                    <a:p>
                      <a:pPr fontAlgn="t">
                        <a:lnSpc>
                          <a:spcPct val="100000"/>
                        </a:lnSpc>
                      </a:pPr>
                      <a:endParaRPr lang="en-US" sz="2400">
                        <a:effectLst/>
                      </a:endParaRPr>
                    </a:p>
                  </a:txBody>
                  <a:tcPr/>
                </a:tc>
                <a:extLst>
                  <a:ext uri="{0D108BD9-81ED-4DB2-BD59-A6C34878D82A}">
                    <a16:rowId xmlns:a16="http://schemas.microsoft.com/office/drawing/2014/main" val="3468247247"/>
                  </a:ext>
                </a:extLst>
              </a:tr>
              <a:tr h="190500">
                <a:tc>
                  <a:txBody>
                    <a:bodyPr/>
                    <a:lstStyle/>
                    <a:p>
                      <a:pPr lvl="0">
                        <a:lnSpc>
                          <a:spcPct val="100000"/>
                        </a:lnSpc>
                        <a:buNone/>
                      </a:pPr>
                      <a:r>
                        <a:rPr lang="en-US" sz="2400">
                          <a:effectLst/>
                        </a:rPr>
                        <a:t>Learner description</a:t>
                      </a:r>
                    </a:p>
                    <a:p>
                      <a:pPr lvl="0">
                        <a:lnSpc>
                          <a:spcPct val="100000"/>
                        </a:lnSpc>
                        <a:buNone/>
                      </a:pPr>
                      <a:endParaRPr lang="en-US" sz="2400">
                        <a:effectLst/>
                      </a:endParaRPr>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1001325529"/>
                  </a:ext>
                </a:extLst>
              </a:tr>
              <a:tr h="190500">
                <a:tc>
                  <a:txBody>
                    <a:bodyPr/>
                    <a:lstStyle/>
                    <a:p>
                      <a:pPr lvl="0">
                        <a:lnSpc>
                          <a:spcPct val="100000"/>
                        </a:lnSpc>
                        <a:buNone/>
                      </a:pPr>
                      <a:r>
                        <a:rPr lang="en-US" sz="2400">
                          <a:effectLst/>
                        </a:rPr>
                        <a:t>Observable action verb</a:t>
                      </a:r>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2056756726"/>
                  </a:ext>
                </a:extLst>
              </a:tr>
              <a:tr h="190500">
                <a:tc>
                  <a:txBody>
                    <a:bodyPr/>
                    <a:lstStyle/>
                    <a:p>
                      <a:pPr lvl="0">
                        <a:lnSpc>
                          <a:spcPct val="100000"/>
                        </a:lnSpc>
                        <a:buNone/>
                      </a:pPr>
                      <a:r>
                        <a:rPr lang="en-US" sz="2400">
                          <a:effectLst/>
                        </a:rPr>
                        <a:t>Statement of learning to be demonstrated</a:t>
                      </a:r>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3154399582"/>
                  </a:ext>
                </a:extLst>
              </a:tr>
            </a:tbl>
          </a:graphicData>
        </a:graphic>
      </p:graphicFrame>
    </p:spTree>
    <p:extLst>
      <p:ext uri="{BB962C8B-B14F-4D97-AF65-F5344CB8AC3E}">
        <p14:creationId xmlns:p14="http://schemas.microsoft.com/office/powerpoint/2010/main" val="102382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Bloom's Taxonomy Action Verbs</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a:xfrm>
            <a:off x="838200" y="1825625"/>
            <a:ext cx="11135532" cy="4351338"/>
          </a:xfrm>
        </p:spPr>
        <p:txBody>
          <a:bodyPr vert="horz" lIns="91440" tIns="45720" rIns="91440" bIns="45720" rtlCol="0" anchor="t">
            <a:normAutofit/>
          </a:bodyPr>
          <a:lstStyle/>
          <a:p>
            <a:pPr marL="457200" indent="-457200"/>
            <a:r>
              <a:rPr lang="en-US">
                <a:ea typeface="Calibri"/>
                <a:cs typeface="Calibri"/>
              </a:rPr>
              <a:t>One observable action verb per SLG</a:t>
            </a:r>
            <a:endParaRPr lang="en-US"/>
          </a:p>
          <a:p>
            <a:pPr marL="457200" indent="-457200"/>
            <a:r>
              <a:rPr lang="en-US">
                <a:ea typeface="Calibri"/>
                <a:cs typeface="Calibri"/>
              </a:rPr>
              <a:t>Examples</a:t>
            </a:r>
          </a:p>
          <a:p>
            <a:pPr marL="914400" lvl="1"/>
            <a:r>
              <a:rPr lang="en-US">
                <a:ea typeface="Calibri"/>
                <a:cs typeface="Calibri"/>
              </a:rPr>
              <a:t>Identify, select, define, describe, explain, summarize, review, compute, demonstrate, apply, write, analyze, solve, create, design, compose, synthesize, tell, recommend, defend, judge</a:t>
            </a:r>
          </a:p>
          <a:p>
            <a:pPr marL="914400" lvl="1"/>
            <a:endParaRPr lang="en-US">
              <a:ea typeface="Calibri"/>
              <a:cs typeface="Calibri"/>
            </a:endParaRPr>
          </a:p>
          <a:p>
            <a:pPr marL="914400" lvl="1"/>
            <a:endParaRPr lang="en-US">
              <a:ea typeface="Calibri"/>
              <a:cs typeface="Calibri"/>
            </a:endParaRPr>
          </a:p>
        </p:txBody>
      </p:sp>
    </p:spTree>
    <p:extLst>
      <p:ext uri="{BB962C8B-B14F-4D97-AF65-F5344CB8AC3E}">
        <p14:creationId xmlns:p14="http://schemas.microsoft.com/office/powerpoint/2010/main" val="914817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Template</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a:xfrm>
            <a:off x="838200" y="1825625"/>
            <a:ext cx="11135532" cy="4351338"/>
          </a:xfrm>
        </p:spPr>
        <p:txBody>
          <a:bodyPr vert="horz" lIns="91440" tIns="45720" rIns="91440" bIns="45720" rtlCol="0" anchor="t">
            <a:normAutofit/>
          </a:bodyPr>
          <a:lstStyle/>
          <a:p>
            <a:pPr marL="0" indent="0">
              <a:buNone/>
            </a:pPr>
            <a:r>
              <a:rPr lang="en-US" b="1">
                <a:ea typeface="Calibri"/>
                <a:cs typeface="Calibri"/>
              </a:rPr>
              <a:t>[SLG NUMBER]:</a:t>
            </a:r>
            <a:endParaRPr lang="en-US">
              <a:cs typeface="Calibri"/>
            </a:endParaRPr>
          </a:p>
          <a:p>
            <a:pPr marL="0" indent="0">
              <a:buNone/>
            </a:pPr>
            <a:endParaRPr lang="en-US">
              <a:ea typeface="Calibri"/>
              <a:cs typeface="Calibri"/>
            </a:endParaRPr>
          </a:p>
          <a:p>
            <a:pPr marL="0" indent="0">
              <a:buNone/>
            </a:pPr>
            <a:r>
              <a:rPr lang="en-US" b="1">
                <a:ea typeface="Calibri"/>
                <a:cs typeface="Calibri"/>
              </a:rPr>
              <a:t>[LEARNER DESCRIPTION] </a:t>
            </a:r>
            <a:r>
              <a:rPr lang="en-US">
                <a:ea typeface="Calibri"/>
                <a:cs typeface="Calibri"/>
              </a:rPr>
              <a:t>will</a:t>
            </a:r>
          </a:p>
          <a:p>
            <a:pPr marL="0" indent="0">
              <a:buNone/>
            </a:pPr>
            <a:endParaRPr lang="en-US" b="1">
              <a:ea typeface="Calibri"/>
              <a:cs typeface="Calibri"/>
            </a:endParaRPr>
          </a:p>
          <a:p>
            <a:pPr marL="0" indent="0">
              <a:buNone/>
            </a:pPr>
            <a:r>
              <a:rPr lang="en-US" b="1">
                <a:cs typeface="Calibri"/>
              </a:rPr>
              <a:t>[OBSERVABLE ACTION VERB]</a:t>
            </a:r>
            <a:endParaRPr lang="en-US"/>
          </a:p>
          <a:p>
            <a:pPr marL="0" indent="0">
              <a:buNone/>
            </a:pPr>
            <a:endParaRPr lang="en-US">
              <a:ea typeface="Calibri"/>
              <a:cs typeface="Calibri"/>
            </a:endParaRPr>
          </a:p>
          <a:p>
            <a:pPr marL="0" indent="0">
              <a:buNone/>
            </a:pPr>
            <a:r>
              <a:rPr lang="en-US" b="1">
                <a:ea typeface="Calibri"/>
                <a:cs typeface="Calibri"/>
              </a:rPr>
              <a:t>[STATEMENT OF LEARNING TO BE DEMONSTRATED]</a:t>
            </a:r>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2806069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Key Components - Example</a:t>
            </a: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graphicFrame>
        <p:nvGraphicFramePr>
          <p:cNvPr id="7" name="Table 6">
            <a:extLst>
              <a:ext uri="{FF2B5EF4-FFF2-40B4-BE49-F238E27FC236}">
                <a16:creationId xmlns:a16="http://schemas.microsoft.com/office/drawing/2014/main" id="{B0D5EC42-0149-2DD5-6009-FE7766CC265B}"/>
              </a:ext>
            </a:extLst>
          </p:cNvPr>
          <p:cNvGraphicFramePr>
            <a:graphicFrameLocks noGrp="1"/>
          </p:cNvGraphicFramePr>
          <p:nvPr>
            <p:extLst>
              <p:ext uri="{D42A27DB-BD31-4B8C-83A1-F6EECF244321}">
                <p14:modId xmlns:p14="http://schemas.microsoft.com/office/powerpoint/2010/main" val="1470912357"/>
              </p:ext>
            </p:extLst>
          </p:nvPr>
        </p:nvGraphicFramePr>
        <p:xfrm>
          <a:off x="818029" y="1557617"/>
          <a:ext cx="10645563" cy="4114800"/>
        </p:xfrm>
        <a:graphic>
          <a:graphicData uri="http://schemas.openxmlformats.org/drawingml/2006/table">
            <a:tbl>
              <a:tblPr firstRow="1" bandRow="1">
                <a:tableStyleId>{5940675A-B579-460E-94D1-54222C63F5DA}</a:tableStyleId>
              </a:tblPr>
              <a:tblGrid>
                <a:gridCol w="4930588">
                  <a:extLst>
                    <a:ext uri="{9D8B030D-6E8A-4147-A177-3AD203B41FA5}">
                      <a16:colId xmlns:a16="http://schemas.microsoft.com/office/drawing/2014/main" val="2244968353"/>
                    </a:ext>
                  </a:extLst>
                </a:gridCol>
                <a:gridCol w="5714975">
                  <a:extLst>
                    <a:ext uri="{9D8B030D-6E8A-4147-A177-3AD203B41FA5}">
                      <a16:colId xmlns:a16="http://schemas.microsoft.com/office/drawing/2014/main" val="2674684935"/>
                    </a:ext>
                  </a:extLst>
                </a:gridCol>
              </a:tblGrid>
              <a:tr h="428139">
                <a:tc>
                  <a:txBody>
                    <a:bodyPr/>
                    <a:lstStyle/>
                    <a:p>
                      <a:pPr rtl="0" fontAlgn="base"/>
                      <a:r>
                        <a:rPr lang="en-US" sz="2400" b="1">
                          <a:effectLst/>
                        </a:rPr>
                        <a:t>Component of SLG</a:t>
                      </a:r>
                      <a:endParaRPr lang="en-US" b="1">
                        <a:effectLst/>
                      </a:endParaRPr>
                    </a:p>
                  </a:txBody>
                  <a:tcPr/>
                </a:tc>
                <a:tc>
                  <a:txBody>
                    <a:bodyPr/>
                    <a:lstStyle/>
                    <a:p>
                      <a:pPr rtl="0" fontAlgn="base"/>
                      <a:r>
                        <a:rPr lang="en-US" sz="2400" b="1">
                          <a:effectLst/>
                        </a:rPr>
                        <a:t>Response ​</a:t>
                      </a:r>
                      <a:endParaRPr lang="en-US" b="1">
                        <a:effectLst/>
                      </a:endParaRPr>
                    </a:p>
                  </a:txBody>
                  <a:tcPr/>
                </a:tc>
                <a:extLst>
                  <a:ext uri="{0D108BD9-81ED-4DB2-BD59-A6C34878D82A}">
                    <a16:rowId xmlns:a16="http://schemas.microsoft.com/office/drawing/2014/main" val="1254055475"/>
                  </a:ext>
                </a:extLst>
              </a:tr>
              <a:tr h="329336">
                <a:tc>
                  <a:txBody>
                    <a:bodyPr/>
                    <a:lstStyle/>
                    <a:p>
                      <a:pPr rtl="0" fontAlgn="base"/>
                      <a:r>
                        <a:rPr lang="en-US" sz="2400">
                          <a:effectLst/>
                        </a:rPr>
                        <a:t>SLG number​</a:t>
                      </a:r>
                      <a:endParaRPr lang="en-US">
                        <a:effectLst/>
                      </a:endParaRPr>
                    </a:p>
                    <a:p>
                      <a:pPr rtl="0" fontAlgn="base"/>
                      <a:r>
                        <a:rPr lang="en-US" sz="2400">
                          <a:effectLst/>
                        </a:rPr>
                        <a:t>​</a:t>
                      </a:r>
                      <a:endParaRPr lang="en-US">
                        <a:effectLst/>
                      </a:endParaRPr>
                    </a:p>
                  </a:txBody>
                  <a:tcPr/>
                </a:tc>
                <a:tc>
                  <a:txBody>
                    <a:bodyPr/>
                    <a:lstStyle/>
                    <a:p>
                      <a:pPr rtl="0" fontAlgn="auto"/>
                      <a:r>
                        <a:rPr lang="en-US" sz="2400">
                          <a:effectLst/>
                        </a:rPr>
                        <a:t>​SLG 2</a:t>
                      </a:r>
                    </a:p>
                  </a:txBody>
                  <a:tcPr/>
                </a:tc>
                <a:extLst>
                  <a:ext uri="{0D108BD9-81ED-4DB2-BD59-A6C34878D82A}">
                    <a16:rowId xmlns:a16="http://schemas.microsoft.com/office/drawing/2014/main" val="2657587884"/>
                  </a:ext>
                </a:extLst>
              </a:tr>
              <a:tr h="161925">
                <a:tc>
                  <a:txBody>
                    <a:bodyPr/>
                    <a:lstStyle/>
                    <a:p>
                      <a:pPr rtl="0" fontAlgn="base"/>
                      <a:r>
                        <a:rPr lang="en-US" sz="2400">
                          <a:effectLst/>
                        </a:rPr>
                        <a:t>Learner description​</a:t>
                      </a:r>
                      <a:endParaRPr lang="en-US">
                        <a:effectLst/>
                      </a:endParaRPr>
                    </a:p>
                    <a:p>
                      <a:pPr rtl="0" fontAlgn="base"/>
                      <a:r>
                        <a:rPr lang="en-US" sz="2400">
                          <a:effectLst/>
                        </a:rPr>
                        <a:t>​</a:t>
                      </a:r>
                      <a:endParaRPr lang="en-US">
                        <a:effectLst/>
                      </a:endParaRPr>
                    </a:p>
                  </a:txBody>
                  <a:tcPr/>
                </a:tc>
                <a:tc>
                  <a:txBody>
                    <a:bodyPr/>
                    <a:lstStyle/>
                    <a:p>
                      <a:pPr rtl="0" fontAlgn="auto"/>
                      <a:r>
                        <a:rPr lang="en-US" sz="2400">
                          <a:effectLst/>
                        </a:rPr>
                        <a:t>​Students</a:t>
                      </a:r>
                    </a:p>
                    <a:p>
                      <a:pPr rtl="0" fontAlgn="base"/>
                      <a:r>
                        <a:rPr lang="en-US" sz="2400">
                          <a:effectLst/>
                        </a:rPr>
                        <a:t>​</a:t>
                      </a:r>
                      <a:endParaRPr lang="en-US">
                        <a:effectLst/>
                      </a:endParaRPr>
                    </a:p>
                  </a:txBody>
                  <a:tcPr/>
                </a:tc>
                <a:extLst>
                  <a:ext uri="{0D108BD9-81ED-4DB2-BD59-A6C34878D82A}">
                    <a16:rowId xmlns:a16="http://schemas.microsoft.com/office/drawing/2014/main" val="1575204652"/>
                  </a:ext>
                </a:extLst>
              </a:tr>
              <a:tr h="161925">
                <a:tc>
                  <a:txBody>
                    <a:bodyPr/>
                    <a:lstStyle/>
                    <a:p>
                      <a:pPr rtl="0" fontAlgn="base"/>
                      <a:r>
                        <a:rPr lang="en-US" sz="2400">
                          <a:effectLst/>
                        </a:rPr>
                        <a:t>Observable action verb​</a:t>
                      </a:r>
                      <a:endParaRPr lang="en-US">
                        <a:effectLst/>
                      </a:endParaRPr>
                    </a:p>
                  </a:txBody>
                  <a:tcPr/>
                </a:tc>
                <a:tc>
                  <a:txBody>
                    <a:bodyPr/>
                    <a:lstStyle/>
                    <a:p>
                      <a:pPr rtl="0" fontAlgn="auto"/>
                      <a:r>
                        <a:rPr lang="en-US" sz="2400">
                          <a:effectLst/>
                        </a:rPr>
                        <a:t>​explore</a:t>
                      </a:r>
                    </a:p>
                    <a:p>
                      <a:pPr rtl="0" fontAlgn="base"/>
                      <a:r>
                        <a:rPr lang="en-US" sz="2400">
                          <a:effectLst/>
                        </a:rPr>
                        <a:t>​</a:t>
                      </a:r>
                      <a:endParaRPr lang="en-US">
                        <a:effectLst/>
                      </a:endParaRPr>
                    </a:p>
                  </a:txBody>
                  <a:tcPr/>
                </a:tc>
                <a:extLst>
                  <a:ext uri="{0D108BD9-81ED-4DB2-BD59-A6C34878D82A}">
                    <a16:rowId xmlns:a16="http://schemas.microsoft.com/office/drawing/2014/main" val="2730913400"/>
                  </a:ext>
                </a:extLst>
              </a:tr>
              <a:tr h="161925">
                <a:tc>
                  <a:txBody>
                    <a:bodyPr/>
                    <a:lstStyle/>
                    <a:p>
                      <a:pPr rtl="0" fontAlgn="base"/>
                      <a:r>
                        <a:rPr lang="en-US" sz="2400">
                          <a:effectLst/>
                        </a:rPr>
                        <a:t>Statement of learning to be demonstrated​</a:t>
                      </a:r>
                      <a:endParaRPr lang="en-US">
                        <a:effectLst/>
                      </a:endParaRPr>
                    </a:p>
                  </a:txBody>
                  <a:tcPr/>
                </a:tc>
                <a:tc>
                  <a:txBody>
                    <a:bodyPr/>
                    <a:lstStyle/>
                    <a:p>
                      <a:pPr rtl="0" fontAlgn="auto"/>
                      <a:r>
                        <a:rPr lang="en-US" sz="2400">
                          <a:effectLst/>
                        </a:rPr>
                        <a:t>​areas of their fitness for their role as a college student</a:t>
                      </a:r>
                    </a:p>
                    <a:p>
                      <a:pPr rtl="0" fontAlgn="base"/>
                      <a:r>
                        <a:rPr lang="en-US" sz="2400">
                          <a:effectLst/>
                        </a:rPr>
                        <a:t>​</a:t>
                      </a:r>
                      <a:endParaRPr lang="en-US">
                        <a:effectLst/>
                      </a:endParaRPr>
                    </a:p>
                  </a:txBody>
                  <a:tcPr/>
                </a:tc>
                <a:extLst>
                  <a:ext uri="{0D108BD9-81ED-4DB2-BD59-A6C34878D82A}">
                    <a16:rowId xmlns:a16="http://schemas.microsoft.com/office/drawing/2014/main" val="4081661739"/>
                  </a:ext>
                </a:extLst>
              </a:tr>
            </a:tbl>
          </a:graphicData>
        </a:graphic>
      </p:graphicFrame>
    </p:spTree>
    <p:extLst>
      <p:ext uri="{BB962C8B-B14F-4D97-AF65-F5344CB8AC3E}">
        <p14:creationId xmlns:p14="http://schemas.microsoft.com/office/powerpoint/2010/main" val="2930240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SLG Example</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a:xfrm>
            <a:off x="838200" y="1825625"/>
            <a:ext cx="11135532" cy="4351338"/>
          </a:xfrm>
        </p:spPr>
        <p:txBody>
          <a:bodyPr vert="horz" lIns="91440" tIns="45720" rIns="91440" bIns="45720" rtlCol="0" anchor="t">
            <a:normAutofit/>
          </a:bodyPr>
          <a:lstStyle/>
          <a:p>
            <a:pPr marL="0" indent="0">
              <a:buNone/>
            </a:pPr>
            <a:r>
              <a:rPr lang="en-US">
                <a:latin typeface="Calibri"/>
                <a:ea typeface="Calibri"/>
                <a:cs typeface="Times New Roman"/>
              </a:rPr>
              <a:t>SLG 2: Students will explore areas of their</a:t>
            </a:r>
            <a:r>
              <a:rPr lang="en-US">
                <a:latin typeface="Calibri"/>
                <a:cs typeface="Times New Roman"/>
              </a:rPr>
              <a:t> </a:t>
            </a:r>
            <a:r>
              <a:rPr lang="en-US">
                <a:latin typeface="Calibri"/>
                <a:ea typeface="Calibri"/>
                <a:cs typeface="Times New Roman"/>
              </a:rPr>
              <a:t>fitness for their roles as college students.</a:t>
            </a:r>
          </a:p>
          <a:p>
            <a:pPr marL="0" indent="0">
              <a:buNone/>
            </a:pPr>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2464976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a:xfrm>
            <a:off x="838200" y="1825625"/>
            <a:ext cx="11135532" cy="4351338"/>
          </a:xfrm>
        </p:spPr>
        <p:txBody>
          <a:bodyPr vert="horz" lIns="91440" tIns="45720" rIns="91440" bIns="45720" rtlCol="0" anchor="t">
            <a:normAutofit/>
          </a:bodyPr>
          <a:lstStyle/>
          <a:p>
            <a:pPr marL="0" indent="0">
              <a:buNone/>
            </a:pPr>
            <a:endParaRPr lang="en-US">
              <a:ea typeface="Calibri"/>
              <a:cs typeface="Calibri"/>
            </a:endParaRPr>
          </a:p>
          <a:p>
            <a:pPr marL="0" indent="0">
              <a:buNone/>
            </a:pPr>
            <a:endParaRPr lang="en-US">
              <a:ea typeface="Calibri"/>
              <a:cs typeface="Calibri"/>
            </a:endParaRPr>
          </a:p>
        </p:txBody>
      </p:sp>
      <p:pic>
        <p:nvPicPr>
          <p:cNvPr id="5" name="Picture 6" descr="A white rectangular object with red text&#10;&#10;Description automatically generated">
            <a:extLst>
              <a:ext uri="{FF2B5EF4-FFF2-40B4-BE49-F238E27FC236}">
                <a16:creationId xmlns:a16="http://schemas.microsoft.com/office/drawing/2014/main" id="{EF147355-BC52-1182-8DE4-65C11B103A8E}"/>
              </a:ext>
            </a:extLst>
          </p:cNvPr>
          <p:cNvPicPr>
            <a:picLocks noChangeAspect="1"/>
          </p:cNvPicPr>
          <p:nvPr/>
        </p:nvPicPr>
        <p:blipFill>
          <a:blip r:embed="rId5"/>
          <a:stretch>
            <a:fillRect/>
          </a:stretch>
        </p:blipFill>
        <p:spPr>
          <a:xfrm>
            <a:off x="421342" y="543801"/>
            <a:ext cx="11349317" cy="6140193"/>
          </a:xfrm>
          <a:prstGeom prst="rect">
            <a:avLst/>
          </a:prstGeom>
        </p:spPr>
      </p:pic>
    </p:spTree>
    <p:extLst>
      <p:ext uri="{BB962C8B-B14F-4D97-AF65-F5344CB8AC3E}">
        <p14:creationId xmlns:p14="http://schemas.microsoft.com/office/powerpoint/2010/main" val="2638696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a:solidFill>
                  <a:schemeClr val="bg1"/>
                </a:solidFill>
                <a:latin typeface="Verdana"/>
                <a:ea typeface="Verdana"/>
              </a:rPr>
              <a:t>Write a Student Learning Outcome (SLO)</a:t>
            </a:r>
            <a:endParaRPr lang="en-US">
              <a:solidFill>
                <a:schemeClr val="bg1"/>
              </a:solidFill>
            </a:endParaRPr>
          </a:p>
        </p:txBody>
      </p:sp>
    </p:spTree>
    <p:extLst>
      <p:ext uri="{BB962C8B-B14F-4D97-AF65-F5344CB8AC3E}">
        <p14:creationId xmlns:p14="http://schemas.microsoft.com/office/powerpoint/2010/main" val="3524733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4"/>
          <a:stretch>
            <a:fillRect/>
          </a:stretch>
        </p:blipFill>
        <p:spPr>
          <a:xfrm>
            <a:off x="2713491" y="226666"/>
            <a:ext cx="6761018" cy="6410490"/>
          </a:xfrm>
          <a:prstGeom prst="rect">
            <a:avLst/>
          </a:prstGeom>
        </p:spPr>
      </p:pic>
      <p:sp>
        <p:nvSpPr>
          <p:cNvPr id="5" name="Arrow: Right 4">
            <a:extLst>
              <a:ext uri="{FF2B5EF4-FFF2-40B4-BE49-F238E27FC236}">
                <a16:creationId xmlns:a16="http://schemas.microsoft.com/office/drawing/2014/main" id="{78DC2C1C-B86A-568B-1818-BCA35DDDD14E}"/>
              </a:ext>
            </a:extLst>
          </p:cNvPr>
          <p:cNvSpPr/>
          <p:nvPr/>
        </p:nvSpPr>
        <p:spPr>
          <a:xfrm rot="12840000">
            <a:off x="7278586" y="1807295"/>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54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Background - Accreditation</a:t>
            </a:r>
            <a:endParaRPr lang="en-US">
              <a:latin typeface="Verdana" panose="020B0604030504040204" pitchFamily="34" charset="0"/>
              <a:ea typeface="Verdana" panose="020B0604030504040204" pitchFamily="34" charset="0"/>
            </a:endParaRPr>
          </a:p>
        </p:txBody>
      </p:sp>
      <p:sp>
        <p:nvSpPr>
          <p:cNvPr id="9" name="Content Placeholder 8">
            <a:extLst>
              <a:ext uri="{FF2B5EF4-FFF2-40B4-BE49-F238E27FC236}">
                <a16:creationId xmlns:a16="http://schemas.microsoft.com/office/drawing/2014/main" id="{7365D3A2-1855-4A71-9AF3-EFCFAEBC2A9D}"/>
              </a:ext>
            </a:extLst>
          </p:cNvPr>
          <p:cNvSpPr>
            <a:spLocks noGrp="1"/>
          </p:cNvSpPr>
          <p:nvPr>
            <p:ph idx="1"/>
          </p:nvPr>
        </p:nvSpPr>
        <p:spPr/>
        <p:txBody>
          <a:bodyPr vert="horz" lIns="91440" tIns="45720" rIns="91440" bIns="45720" rtlCol="0" anchor="t">
            <a:normAutofit/>
          </a:bodyPr>
          <a:lstStyle/>
          <a:p>
            <a:pPr marL="342900" indent="-342900">
              <a:buFont typeface="Arial,Sans-Serif" panose="020B0604020202020204" pitchFamily="34" charset="0"/>
            </a:pPr>
            <a:r>
              <a:rPr lang="en-US"/>
              <a:t>HLC Criterion 4, Teaching and Learning: Evaluation and Improvement, pertains to program assessment. </a:t>
            </a:r>
          </a:p>
          <a:p>
            <a:pPr marL="800100" lvl="1" indent="-342900">
              <a:buFont typeface="Arial,Sans-Serif" panose="020B0604020202020204" pitchFamily="34" charset="0"/>
            </a:pPr>
            <a:r>
              <a:rPr lang="en-US"/>
              <a:t>Core Component 4.B states, “The institution engages in ongoing assessment of student learning as part of its commitment to the educational outcomes of its students” (p. 35). </a:t>
            </a:r>
            <a:endParaRPr lang="en-US">
              <a:cs typeface="Calibri" panose="020F0502020204030204"/>
            </a:endParaRPr>
          </a:p>
          <a:p>
            <a:pPr marL="1257300" lvl="2" indent="-342900">
              <a:buFont typeface="Arial,Sans-Serif" panose="020B0604020202020204" pitchFamily="34" charset="0"/>
            </a:pPr>
            <a:r>
              <a:rPr lang="en-US"/>
              <a:t>Evidence item 1 states, “The institution has effective processes for assessment of student learning and for achievement of learning goals in academic and cocurricular offerings”</a:t>
            </a:r>
            <a:endParaRPr lang="en-US">
              <a:cs typeface="Calibri"/>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2745572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Definition </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p:txBody>
          <a:bodyPr vert="horz" lIns="91440" tIns="45720" rIns="91440" bIns="45720" rtlCol="0" anchor="t">
            <a:normAutofit/>
          </a:bodyPr>
          <a:lstStyle/>
          <a:p>
            <a:pPr marL="0" indent="0">
              <a:buNone/>
            </a:pPr>
            <a:r>
              <a:rPr lang="en-US">
                <a:latin typeface="Calibri"/>
                <a:ea typeface="Calibri"/>
                <a:cs typeface="Times New Roman"/>
              </a:rPr>
              <a:t>SLO</a:t>
            </a:r>
            <a:endParaRPr lang="en-US" dirty="0">
              <a:latin typeface="Calibri"/>
              <a:ea typeface="Calibri"/>
              <a:cs typeface="Times New Roman"/>
            </a:endParaRPr>
          </a:p>
          <a:p>
            <a:pPr marL="457200" indent="-457200"/>
            <a:r>
              <a:rPr lang="en-US">
                <a:latin typeface="Calibri"/>
                <a:ea typeface="Calibri"/>
                <a:cs typeface="Times New Roman"/>
              </a:rPr>
              <a:t>Specific statement of the knowledge, skills, values, or other attributes that students are expected to demonstrate by the time that they complete a program</a:t>
            </a:r>
            <a:endParaRPr lang="en-US">
              <a:latin typeface="Calibri"/>
              <a:ea typeface="Calibri"/>
              <a:cs typeface="Calibri"/>
            </a:endParaRPr>
          </a:p>
          <a:p>
            <a:pPr marL="457200" indent="-457200"/>
            <a:r>
              <a:rPr lang="en-US">
                <a:latin typeface="Calibri"/>
                <a:ea typeface="Calibri"/>
                <a:cs typeface="Times New Roman"/>
              </a:rPr>
              <a:t>Detailed representation of a generally stated SLG</a:t>
            </a:r>
          </a:p>
          <a:p>
            <a:pPr marL="457200" indent="-457200"/>
            <a:r>
              <a:rPr lang="en-US">
                <a:latin typeface="Calibri"/>
                <a:ea typeface="Calibri"/>
                <a:cs typeface="Times New Roman"/>
              </a:rPr>
              <a:t>Recommend 2-4 SLOs per SLG</a:t>
            </a:r>
          </a:p>
          <a:p>
            <a:endParaRPr lang="en-US">
              <a:latin typeface="Calibri"/>
              <a:ea typeface="Calibri"/>
              <a:cs typeface="Times New Roman"/>
            </a:endParaRPr>
          </a:p>
        </p:txBody>
      </p:sp>
    </p:spTree>
    <p:extLst>
      <p:ext uri="{BB962C8B-B14F-4D97-AF65-F5344CB8AC3E}">
        <p14:creationId xmlns:p14="http://schemas.microsoft.com/office/powerpoint/2010/main" val="1286967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Key components</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graphicFrame>
        <p:nvGraphicFramePr>
          <p:cNvPr id="4" name="Table 3">
            <a:extLst>
              <a:ext uri="{FF2B5EF4-FFF2-40B4-BE49-F238E27FC236}">
                <a16:creationId xmlns:a16="http://schemas.microsoft.com/office/drawing/2014/main" id="{7612A870-092E-4D77-9DFA-C95B660D4980}"/>
              </a:ext>
            </a:extLst>
          </p:cNvPr>
          <p:cNvGraphicFramePr>
            <a:graphicFrameLocks noGrp="1"/>
          </p:cNvGraphicFramePr>
          <p:nvPr>
            <p:extLst>
              <p:ext uri="{D42A27DB-BD31-4B8C-83A1-F6EECF244321}">
                <p14:modId xmlns:p14="http://schemas.microsoft.com/office/powerpoint/2010/main" val="4290185077"/>
              </p:ext>
            </p:extLst>
          </p:nvPr>
        </p:nvGraphicFramePr>
        <p:xfrm>
          <a:off x="568271" y="1601491"/>
          <a:ext cx="11116294" cy="3795534"/>
        </p:xfrm>
        <a:graphic>
          <a:graphicData uri="http://schemas.openxmlformats.org/drawingml/2006/table">
            <a:tbl>
              <a:tblPr firstRow="1" bandRow="1">
                <a:tableStyleId>{5940675A-B579-460E-94D1-54222C63F5DA}</a:tableStyleId>
              </a:tblPr>
              <a:tblGrid>
                <a:gridCol w="6085345">
                  <a:extLst>
                    <a:ext uri="{9D8B030D-6E8A-4147-A177-3AD203B41FA5}">
                      <a16:colId xmlns:a16="http://schemas.microsoft.com/office/drawing/2014/main" val="2533379331"/>
                    </a:ext>
                  </a:extLst>
                </a:gridCol>
                <a:gridCol w="5030949">
                  <a:extLst>
                    <a:ext uri="{9D8B030D-6E8A-4147-A177-3AD203B41FA5}">
                      <a16:colId xmlns:a16="http://schemas.microsoft.com/office/drawing/2014/main" val="903663559"/>
                    </a:ext>
                  </a:extLst>
                </a:gridCol>
              </a:tblGrid>
              <a:tr h="503694">
                <a:tc>
                  <a:txBody>
                    <a:bodyPr/>
                    <a:lstStyle/>
                    <a:p>
                      <a:pPr fontAlgn="t">
                        <a:lnSpc>
                          <a:spcPct val="100000"/>
                        </a:lnSpc>
                      </a:pPr>
                      <a:r>
                        <a:rPr lang="en-US" sz="2400" b="1">
                          <a:effectLst/>
                        </a:rPr>
                        <a:t>Component of SLO</a:t>
                      </a:r>
                    </a:p>
                  </a:txBody>
                  <a:tcPr/>
                </a:tc>
                <a:tc>
                  <a:txBody>
                    <a:bodyPr/>
                    <a:lstStyle/>
                    <a:p>
                      <a:pPr algn="l" fontAlgn="t">
                        <a:lnSpc>
                          <a:spcPct val="100000"/>
                        </a:lnSpc>
                      </a:pPr>
                      <a:r>
                        <a:rPr lang="en-US" sz="2400" b="1">
                          <a:effectLst/>
                        </a:rPr>
                        <a:t>Response </a:t>
                      </a:r>
                    </a:p>
                  </a:txBody>
                  <a:tcPr/>
                </a:tc>
                <a:extLst>
                  <a:ext uri="{0D108BD9-81ED-4DB2-BD59-A6C34878D82A}">
                    <a16:rowId xmlns:a16="http://schemas.microsoft.com/office/drawing/2014/main" val="893340981"/>
                  </a:ext>
                </a:extLst>
              </a:tr>
              <a:tr h="387457">
                <a:tc>
                  <a:txBody>
                    <a:bodyPr/>
                    <a:lstStyle/>
                    <a:p>
                      <a:pPr lvl="0">
                        <a:lnSpc>
                          <a:spcPct val="100000"/>
                        </a:lnSpc>
                        <a:buNone/>
                      </a:pPr>
                      <a:r>
                        <a:rPr lang="en-US" sz="2400">
                          <a:effectLst/>
                        </a:rPr>
                        <a:t>SLO number</a:t>
                      </a:r>
                      <a:endParaRPr lang="en-US"/>
                    </a:p>
                    <a:p>
                      <a:pPr lvl="0">
                        <a:lnSpc>
                          <a:spcPct val="100000"/>
                        </a:lnSpc>
                        <a:buNone/>
                      </a:pPr>
                      <a:endParaRPr lang="en-US" sz="2400">
                        <a:effectLst/>
                      </a:endParaRPr>
                    </a:p>
                  </a:txBody>
                  <a:tcPr/>
                </a:tc>
                <a:tc>
                  <a:txBody>
                    <a:bodyPr/>
                    <a:lstStyle/>
                    <a:p>
                      <a:pPr fontAlgn="t">
                        <a:lnSpc>
                          <a:spcPct val="100000"/>
                        </a:lnSpc>
                      </a:pPr>
                      <a:endParaRPr lang="en-US" sz="2400">
                        <a:effectLst/>
                      </a:endParaRPr>
                    </a:p>
                  </a:txBody>
                  <a:tcPr/>
                </a:tc>
                <a:extLst>
                  <a:ext uri="{0D108BD9-81ED-4DB2-BD59-A6C34878D82A}">
                    <a16:rowId xmlns:a16="http://schemas.microsoft.com/office/drawing/2014/main" val="3468247247"/>
                  </a:ext>
                </a:extLst>
              </a:tr>
              <a:tr h="190500">
                <a:tc>
                  <a:txBody>
                    <a:bodyPr/>
                    <a:lstStyle/>
                    <a:p>
                      <a:pPr lvl="0">
                        <a:lnSpc>
                          <a:spcPct val="100000"/>
                        </a:lnSpc>
                        <a:buNone/>
                      </a:pPr>
                      <a:r>
                        <a:rPr lang="en-US" sz="2400">
                          <a:effectLst/>
                        </a:rPr>
                        <a:t>Learner description</a:t>
                      </a:r>
                      <a:endParaRPr lang="en-US"/>
                    </a:p>
                    <a:p>
                      <a:pPr lvl="0">
                        <a:lnSpc>
                          <a:spcPct val="100000"/>
                        </a:lnSpc>
                        <a:buNone/>
                      </a:pPr>
                      <a:endParaRPr lang="en-US" sz="2400">
                        <a:effectLst/>
                      </a:endParaRPr>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1001325529"/>
                  </a:ext>
                </a:extLst>
              </a:tr>
              <a:tr h="190500">
                <a:tc>
                  <a:txBody>
                    <a:bodyPr/>
                    <a:lstStyle/>
                    <a:p>
                      <a:pPr lvl="0">
                        <a:lnSpc>
                          <a:spcPct val="100000"/>
                        </a:lnSpc>
                        <a:buNone/>
                      </a:pPr>
                      <a:r>
                        <a:rPr lang="en-US" sz="2400">
                          <a:effectLst/>
                        </a:rPr>
                        <a:t>Observable action verb</a:t>
                      </a:r>
                      <a:endParaRPr lang="en-US"/>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2056756726"/>
                  </a:ext>
                </a:extLst>
              </a:tr>
              <a:tr h="190500">
                <a:tc>
                  <a:txBody>
                    <a:bodyPr/>
                    <a:lstStyle/>
                    <a:p>
                      <a:pPr lvl="0">
                        <a:lnSpc>
                          <a:spcPct val="100000"/>
                        </a:lnSpc>
                        <a:buNone/>
                      </a:pPr>
                      <a:r>
                        <a:rPr lang="en-US" sz="2400">
                          <a:effectLst/>
                        </a:rPr>
                        <a:t>Statement of learning to be demonstrated</a:t>
                      </a:r>
                      <a:endParaRPr lang="en-US"/>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3154399582"/>
                  </a:ext>
                </a:extLst>
              </a:tr>
            </a:tbl>
          </a:graphicData>
        </a:graphic>
      </p:graphicFrame>
    </p:spTree>
    <p:extLst>
      <p:ext uri="{BB962C8B-B14F-4D97-AF65-F5344CB8AC3E}">
        <p14:creationId xmlns:p14="http://schemas.microsoft.com/office/powerpoint/2010/main" val="2919550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Bloom's Taxonomy Action Verbs</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a:xfrm>
            <a:off x="838200" y="1825625"/>
            <a:ext cx="11135532" cy="4351338"/>
          </a:xfrm>
        </p:spPr>
        <p:txBody>
          <a:bodyPr vert="horz" lIns="91440" tIns="45720" rIns="91440" bIns="45720" rtlCol="0" anchor="t">
            <a:normAutofit/>
          </a:bodyPr>
          <a:lstStyle/>
          <a:p>
            <a:pPr marL="457200" indent="-457200"/>
            <a:r>
              <a:rPr lang="en-US">
                <a:ea typeface="Calibri"/>
                <a:cs typeface="Calibri"/>
              </a:rPr>
              <a:t>One observable action verb per SLO</a:t>
            </a:r>
            <a:endParaRPr lang="en-US"/>
          </a:p>
          <a:p>
            <a:pPr marL="457200" indent="-457200"/>
            <a:r>
              <a:rPr lang="en-US">
                <a:ea typeface="Calibri"/>
                <a:cs typeface="Calibri"/>
              </a:rPr>
              <a:t>Examples</a:t>
            </a:r>
          </a:p>
          <a:p>
            <a:pPr marL="914400" lvl="1"/>
            <a:r>
              <a:rPr lang="en-US">
                <a:ea typeface="Calibri"/>
                <a:cs typeface="Calibri"/>
              </a:rPr>
              <a:t>Identify, select, define, describe, explain, summarize, review, compute, demonstrate, apply, write, analyze, solve, create, design, compose, synthesize, tell, recommend, defend, judge</a:t>
            </a:r>
          </a:p>
          <a:p>
            <a:pPr marL="914400" lvl="1"/>
            <a:endParaRPr lang="en-US">
              <a:ea typeface="Calibri"/>
              <a:cs typeface="Calibri"/>
            </a:endParaRPr>
          </a:p>
          <a:p>
            <a:pPr marL="914400" lvl="1"/>
            <a:endParaRPr lang="en-US">
              <a:ea typeface="Calibri"/>
              <a:cs typeface="Calibri"/>
            </a:endParaRPr>
          </a:p>
        </p:txBody>
      </p:sp>
    </p:spTree>
    <p:extLst>
      <p:ext uri="{BB962C8B-B14F-4D97-AF65-F5344CB8AC3E}">
        <p14:creationId xmlns:p14="http://schemas.microsoft.com/office/powerpoint/2010/main" val="3854895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Template</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a:xfrm>
            <a:off x="838200" y="1825625"/>
            <a:ext cx="11135532" cy="4351338"/>
          </a:xfrm>
        </p:spPr>
        <p:txBody>
          <a:bodyPr vert="horz" lIns="91440" tIns="45720" rIns="91440" bIns="45720" rtlCol="0" anchor="t">
            <a:normAutofit/>
          </a:bodyPr>
          <a:lstStyle/>
          <a:p>
            <a:pPr marL="0" indent="0" rtl="0">
              <a:buNone/>
            </a:pPr>
            <a:r>
              <a:rPr lang="en-US" sz="2800" b="1">
                <a:latin typeface="Calibri"/>
                <a:ea typeface="Segoe UI"/>
                <a:cs typeface="Segoe UI"/>
              </a:rPr>
              <a:t>[</a:t>
            </a:r>
            <a:r>
              <a:rPr lang="en-US" b="1">
                <a:latin typeface="Calibri"/>
                <a:ea typeface="Segoe UI"/>
                <a:cs typeface="Segoe UI"/>
              </a:rPr>
              <a:t>SLO</a:t>
            </a:r>
            <a:r>
              <a:rPr lang="en-US" sz="2800" b="1">
                <a:latin typeface="Calibri"/>
                <a:ea typeface="Segoe UI"/>
                <a:cs typeface="Segoe UI"/>
              </a:rPr>
              <a:t> NUMBER]:</a:t>
            </a:r>
            <a:r>
              <a:rPr lang="en-US" sz="2800">
                <a:latin typeface="Calibri"/>
                <a:ea typeface="Segoe UI"/>
                <a:cs typeface="Segoe UI"/>
              </a:rPr>
              <a:t>​</a:t>
            </a:r>
            <a:endParaRPr lang="en-US">
              <a:ea typeface="Calibri" panose="020F0502020204030204"/>
              <a:cs typeface="Calibri" panose="020F0502020204030204"/>
            </a:endParaRPr>
          </a:p>
          <a:p>
            <a:pPr marL="0" indent="0">
              <a:buNone/>
            </a:pPr>
            <a:endParaRPr lang="en-US" b="1">
              <a:latin typeface="Calibri"/>
              <a:ea typeface="Segoe UI"/>
              <a:cs typeface="Segoe UI"/>
            </a:endParaRPr>
          </a:p>
          <a:p>
            <a:pPr marL="0" indent="0">
              <a:buNone/>
            </a:pPr>
            <a:r>
              <a:rPr lang="en-US" sz="2800" b="1">
                <a:latin typeface="Calibri"/>
                <a:ea typeface="Segoe UI"/>
                <a:cs typeface="Segoe UI"/>
              </a:rPr>
              <a:t>[LEARNER DESCRIPTION] </a:t>
            </a:r>
            <a:r>
              <a:rPr lang="en-US" sz="2800">
                <a:latin typeface="Calibri"/>
                <a:ea typeface="Segoe UI"/>
                <a:cs typeface="Segoe UI"/>
              </a:rPr>
              <a:t>will​</a:t>
            </a:r>
          </a:p>
          <a:p>
            <a:pPr marL="0" indent="0">
              <a:buNone/>
            </a:pPr>
            <a:endParaRPr lang="en-US" b="1">
              <a:latin typeface="Calibri"/>
              <a:ea typeface="Segoe UI"/>
              <a:cs typeface="Segoe UI"/>
            </a:endParaRPr>
          </a:p>
          <a:p>
            <a:pPr marL="0" indent="0">
              <a:buNone/>
            </a:pPr>
            <a:r>
              <a:rPr lang="en-US" sz="2800" b="1">
                <a:latin typeface="Calibri"/>
                <a:ea typeface="Segoe UI"/>
                <a:cs typeface="Segoe UI"/>
              </a:rPr>
              <a:t>[OBSERVABLE ACTION VERB]</a:t>
            </a:r>
            <a:r>
              <a:rPr lang="en-US" sz="2800">
                <a:latin typeface="Calibri"/>
                <a:ea typeface="Segoe UI"/>
                <a:cs typeface="Segoe UI"/>
              </a:rPr>
              <a:t>​</a:t>
            </a:r>
            <a:endParaRPr lang="en-US">
              <a:latin typeface="Calibri"/>
              <a:ea typeface="Segoe UI"/>
              <a:cs typeface="Segoe UI"/>
            </a:endParaRPr>
          </a:p>
          <a:p>
            <a:pPr marL="0" indent="0" rtl="0">
              <a:buNone/>
            </a:pPr>
            <a:endParaRPr lang="en-US" sz="2800" b="1">
              <a:latin typeface="Calibri"/>
              <a:ea typeface="Segoe UI"/>
              <a:cs typeface="Segoe UI"/>
            </a:endParaRPr>
          </a:p>
          <a:p>
            <a:pPr marL="0" indent="0">
              <a:buNone/>
            </a:pPr>
            <a:r>
              <a:rPr lang="en-US" sz="2800" b="1">
                <a:latin typeface="Calibri"/>
                <a:ea typeface="Segoe UI"/>
                <a:cs typeface="Segoe UI"/>
              </a:rPr>
              <a:t>[STATEMENT OF LEARNING TO BE DEMONSTRATED]</a:t>
            </a:r>
            <a:r>
              <a:rPr lang="en-US" sz="2800">
                <a:latin typeface="Calibri"/>
                <a:ea typeface="Segoe UI"/>
                <a:cs typeface="Segoe UI"/>
              </a:rPr>
              <a:t>​</a:t>
            </a:r>
          </a:p>
          <a:p>
            <a:pPr marL="0" indent="0" rtl="0">
              <a:buNone/>
            </a:pPr>
            <a:endParaRPr lang="en-US">
              <a:ea typeface="Calibri"/>
              <a:cs typeface="Segoe UI"/>
            </a:endParaRPr>
          </a:p>
        </p:txBody>
      </p:sp>
    </p:spTree>
    <p:extLst>
      <p:ext uri="{BB962C8B-B14F-4D97-AF65-F5344CB8AC3E}">
        <p14:creationId xmlns:p14="http://schemas.microsoft.com/office/powerpoint/2010/main" val="3594440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Key Components - Example</a:t>
            </a: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graphicFrame>
        <p:nvGraphicFramePr>
          <p:cNvPr id="7" name="Table 6">
            <a:extLst>
              <a:ext uri="{FF2B5EF4-FFF2-40B4-BE49-F238E27FC236}">
                <a16:creationId xmlns:a16="http://schemas.microsoft.com/office/drawing/2014/main" id="{B0D5EC42-0149-2DD5-6009-FE7766CC265B}"/>
              </a:ext>
            </a:extLst>
          </p:cNvPr>
          <p:cNvGraphicFramePr>
            <a:graphicFrameLocks noGrp="1"/>
          </p:cNvGraphicFramePr>
          <p:nvPr>
            <p:extLst>
              <p:ext uri="{D42A27DB-BD31-4B8C-83A1-F6EECF244321}">
                <p14:modId xmlns:p14="http://schemas.microsoft.com/office/powerpoint/2010/main" val="879027917"/>
              </p:ext>
            </p:extLst>
          </p:nvPr>
        </p:nvGraphicFramePr>
        <p:xfrm>
          <a:off x="818029" y="1557617"/>
          <a:ext cx="10645563" cy="4114800"/>
        </p:xfrm>
        <a:graphic>
          <a:graphicData uri="http://schemas.openxmlformats.org/drawingml/2006/table">
            <a:tbl>
              <a:tblPr firstRow="1" bandRow="1">
                <a:tableStyleId>{5940675A-B579-460E-94D1-54222C63F5DA}</a:tableStyleId>
              </a:tblPr>
              <a:tblGrid>
                <a:gridCol w="4930588">
                  <a:extLst>
                    <a:ext uri="{9D8B030D-6E8A-4147-A177-3AD203B41FA5}">
                      <a16:colId xmlns:a16="http://schemas.microsoft.com/office/drawing/2014/main" val="2244968353"/>
                    </a:ext>
                  </a:extLst>
                </a:gridCol>
                <a:gridCol w="5714975">
                  <a:extLst>
                    <a:ext uri="{9D8B030D-6E8A-4147-A177-3AD203B41FA5}">
                      <a16:colId xmlns:a16="http://schemas.microsoft.com/office/drawing/2014/main" val="2674684935"/>
                    </a:ext>
                  </a:extLst>
                </a:gridCol>
              </a:tblGrid>
              <a:tr h="428139">
                <a:tc>
                  <a:txBody>
                    <a:bodyPr/>
                    <a:lstStyle/>
                    <a:p>
                      <a:pPr rtl="0" fontAlgn="base"/>
                      <a:r>
                        <a:rPr lang="en-US" sz="2400" b="1">
                          <a:effectLst/>
                        </a:rPr>
                        <a:t>Component of SLO</a:t>
                      </a:r>
                      <a:endParaRPr lang="en-US" b="1">
                        <a:effectLst/>
                      </a:endParaRPr>
                    </a:p>
                  </a:txBody>
                  <a:tcPr/>
                </a:tc>
                <a:tc>
                  <a:txBody>
                    <a:bodyPr/>
                    <a:lstStyle/>
                    <a:p>
                      <a:pPr rtl="0" fontAlgn="base"/>
                      <a:r>
                        <a:rPr lang="en-US" sz="2400" b="1">
                          <a:effectLst/>
                        </a:rPr>
                        <a:t>Response ​</a:t>
                      </a:r>
                      <a:endParaRPr lang="en-US" b="1">
                        <a:effectLst/>
                      </a:endParaRPr>
                    </a:p>
                  </a:txBody>
                  <a:tcPr/>
                </a:tc>
                <a:extLst>
                  <a:ext uri="{0D108BD9-81ED-4DB2-BD59-A6C34878D82A}">
                    <a16:rowId xmlns:a16="http://schemas.microsoft.com/office/drawing/2014/main" val="1254055475"/>
                  </a:ext>
                </a:extLst>
              </a:tr>
              <a:tr h="329336">
                <a:tc>
                  <a:txBody>
                    <a:bodyPr/>
                    <a:lstStyle/>
                    <a:p>
                      <a:pPr lvl="0">
                        <a:lnSpc>
                          <a:spcPct val="100000"/>
                        </a:lnSpc>
                        <a:buNone/>
                      </a:pPr>
                      <a:r>
                        <a:rPr lang="en-US" sz="2400">
                          <a:effectLst/>
                        </a:rPr>
                        <a:t>SLO number</a:t>
                      </a:r>
                      <a:endParaRPr lang="en-US"/>
                    </a:p>
                    <a:p>
                      <a:pPr lvl="0">
                        <a:lnSpc>
                          <a:spcPct val="100000"/>
                        </a:lnSpc>
                        <a:buNone/>
                      </a:pPr>
                      <a:endParaRPr lang="en-US" sz="2400">
                        <a:effectLst/>
                      </a:endParaRPr>
                    </a:p>
                  </a:txBody>
                  <a:tcPr/>
                </a:tc>
                <a:tc>
                  <a:txBody>
                    <a:bodyPr/>
                    <a:lstStyle/>
                    <a:p>
                      <a:pPr rtl="0" fontAlgn="auto"/>
                      <a:r>
                        <a:rPr lang="en-US" sz="2400">
                          <a:effectLst/>
                        </a:rPr>
                        <a:t>SLO 2.1</a:t>
                      </a:r>
                    </a:p>
                  </a:txBody>
                  <a:tcPr/>
                </a:tc>
                <a:extLst>
                  <a:ext uri="{0D108BD9-81ED-4DB2-BD59-A6C34878D82A}">
                    <a16:rowId xmlns:a16="http://schemas.microsoft.com/office/drawing/2014/main" val="2657587884"/>
                  </a:ext>
                </a:extLst>
              </a:tr>
              <a:tr h="161925">
                <a:tc>
                  <a:txBody>
                    <a:bodyPr/>
                    <a:lstStyle/>
                    <a:p>
                      <a:pPr lvl="0">
                        <a:lnSpc>
                          <a:spcPct val="100000"/>
                        </a:lnSpc>
                        <a:buNone/>
                      </a:pPr>
                      <a:r>
                        <a:rPr lang="en-US" sz="2400">
                          <a:effectLst/>
                        </a:rPr>
                        <a:t>Learner description</a:t>
                      </a:r>
                      <a:endParaRPr lang="en-US"/>
                    </a:p>
                    <a:p>
                      <a:pPr lvl="0">
                        <a:lnSpc>
                          <a:spcPct val="100000"/>
                        </a:lnSpc>
                        <a:buNone/>
                      </a:pPr>
                      <a:endParaRPr lang="en-US" sz="2400">
                        <a:effectLst/>
                      </a:endParaRPr>
                    </a:p>
                  </a:txBody>
                  <a:tcPr/>
                </a:tc>
                <a:tc>
                  <a:txBody>
                    <a:bodyPr/>
                    <a:lstStyle/>
                    <a:p>
                      <a:pPr rtl="0" fontAlgn="base"/>
                      <a:r>
                        <a:rPr lang="en-US" sz="2400">
                          <a:effectLst/>
                        </a:rPr>
                        <a:t>​Students</a:t>
                      </a:r>
                      <a:endParaRPr lang="en-US">
                        <a:effectLst/>
                      </a:endParaRPr>
                    </a:p>
                  </a:txBody>
                  <a:tcPr/>
                </a:tc>
                <a:extLst>
                  <a:ext uri="{0D108BD9-81ED-4DB2-BD59-A6C34878D82A}">
                    <a16:rowId xmlns:a16="http://schemas.microsoft.com/office/drawing/2014/main" val="1575204652"/>
                  </a:ext>
                </a:extLst>
              </a:tr>
              <a:tr h="161925">
                <a:tc>
                  <a:txBody>
                    <a:bodyPr/>
                    <a:lstStyle/>
                    <a:p>
                      <a:pPr lvl="0">
                        <a:lnSpc>
                          <a:spcPct val="100000"/>
                        </a:lnSpc>
                        <a:buNone/>
                      </a:pPr>
                      <a:r>
                        <a:rPr lang="en-US" sz="2400">
                          <a:effectLst/>
                        </a:rPr>
                        <a:t>Observable action verb</a:t>
                      </a:r>
                    </a:p>
                    <a:p>
                      <a:pPr lvl="0">
                        <a:lnSpc>
                          <a:spcPct val="100000"/>
                        </a:lnSpc>
                        <a:buNone/>
                      </a:pPr>
                      <a:endParaRPr lang="en-US" sz="2400">
                        <a:effectLst/>
                      </a:endParaRPr>
                    </a:p>
                  </a:txBody>
                  <a:tcPr/>
                </a:tc>
                <a:tc>
                  <a:txBody>
                    <a:bodyPr/>
                    <a:lstStyle/>
                    <a:p>
                      <a:pPr rtl="0" fontAlgn="base"/>
                      <a:r>
                        <a:rPr lang="en-US" sz="2400">
                          <a:effectLst/>
                        </a:rPr>
                        <a:t>​examine</a:t>
                      </a:r>
                      <a:endParaRPr lang="en-US">
                        <a:effectLst/>
                      </a:endParaRPr>
                    </a:p>
                  </a:txBody>
                  <a:tcPr/>
                </a:tc>
                <a:extLst>
                  <a:ext uri="{0D108BD9-81ED-4DB2-BD59-A6C34878D82A}">
                    <a16:rowId xmlns:a16="http://schemas.microsoft.com/office/drawing/2014/main" val="2730913400"/>
                  </a:ext>
                </a:extLst>
              </a:tr>
              <a:tr h="161925">
                <a:tc>
                  <a:txBody>
                    <a:bodyPr/>
                    <a:lstStyle/>
                    <a:p>
                      <a:pPr lvl="0">
                        <a:lnSpc>
                          <a:spcPct val="100000"/>
                        </a:lnSpc>
                        <a:buNone/>
                      </a:pPr>
                      <a:r>
                        <a:rPr lang="en-US" sz="2400">
                          <a:effectLst/>
                        </a:rPr>
                        <a:t>Statement of learning to be demonstrated</a:t>
                      </a:r>
                      <a:endParaRPr lang="en-US"/>
                    </a:p>
                  </a:txBody>
                  <a:tcPr/>
                </a:tc>
                <a:tc>
                  <a:txBody>
                    <a:bodyPr/>
                    <a:lstStyle/>
                    <a:p>
                      <a:pPr rtl="0" fontAlgn="base"/>
                      <a:r>
                        <a:rPr lang="en-US" sz="2400">
                          <a:effectLst/>
                        </a:rPr>
                        <a:t>​the ways in which they perceive themselves to be fit for their roles as college students through various domains of holistic fitness</a:t>
                      </a:r>
                      <a:endParaRPr lang="en-US">
                        <a:effectLst/>
                      </a:endParaRPr>
                    </a:p>
                  </a:txBody>
                  <a:tcPr/>
                </a:tc>
                <a:extLst>
                  <a:ext uri="{0D108BD9-81ED-4DB2-BD59-A6C34878D82A}">
                    <a16:rowId xmlns:a16="http://schemas.microsoft.com/office/drawing/2014/main" val="4081661739"/>
                  </a:ext>
                </a:extLst>
              </a:tr>
            </a:tbl>
          </a:graphicData>
        </a:graphic>
      </p:graphicFrame>
    </p:spTree>
    <p:extLst>
      <p:ext uri="{BB962C8B-B14F-4D97-AF65-F5344CB8AC3E}">
        <p14:creationId xmlns:p14="http://schemas.microsoft.com/office/powerpoint/2010/main" val="1213739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SLO Example</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a:xfrm>
            <a:off x="838200" y="1825625"/>
            <a:ext cx="11135532" cy="4351338"/>
          </a:xfrm>
        </p:spPr>
        <p:txBody>
          <a:bodyPr vert="horz" lIns="91440" tIns="45720" rIns="91440" bIns="45720" rtlCol="0" anchor="t">
            <a:normAutofit/>
          </a:bodyPr>
          <a:lstStyle/>
          <a:p>
            <a:pPr marL="0" indent="0">
              <a:buNone/>
            </a:pPr>
            <a:r>
              <a:rPr lang="en-US">
                <a:latin typeface="Calibri"/>
                <a:ea typeface="Calibri"/>
                <a:cs typeface="Times New Roman"/>
              </a:rPr>
              <a:t>SLO 2.1: Students will examine the ways in which they perceive themselves to be fit for their roles as college students through various domains of holistic fitness.</a:t>
            </a:r>
          </a:p>
        </p:txBody>
      </p:sp>
    </p:spTree>
    <p:extLst>
      <p:ext uri="{BB962C8B-B14F-4D97-AF65-F5344CB8AC3E}">
        <p14:creationId xmlns:p14="http://schemas.microsoft.com/office/powerpoint/2010/main" val="1220461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2" name="Picture 3" descr="A white sheet with red text&#10;&#10;Description automatically generated">
            <a:extLst>
              <a:ext uri="{FF2B5EF4-FFF2-40B4-BE49-F238E27FC236}">
                <a16:creationId xmlns:a16="http://schemas.microsoft.com/office/drawing/2014/main" id="{365D6212-1EE0-1AC5-309E-9107ADF4280D}"/>
              </a:ext>
            </a:extLst>
          </p:cNvPr>
          <p:cNvPicPr>
            <a:picLocks noChangeAspect="1"/>
          </p:cNvPicPr>
          <p:nvPr/>
        </p:nvPicPr>
        <p:blipFill>
          <a:blip r:embed="rId5"/>
          <a:stretch>
            <a:fillRect/>
          </a:stretch>
        </p:blipFill>
        <p:spPr>
          <a:xfrm>
            <a:off x="1149724" y="344017"/>
            <a:ext cx="9903758" cy="6225996"/>
          </a:xfrm>
          <a:prstGeom prst="rect">
            <a:avLst/>
          </a:prstGeom>
        </p:spPr>
      </p:pic>
    </p:spTree>
    <p:extLst>
      <p:ext uri="{BB962C8B-B14F-4D97-AF65-F5344CB8AC3E}">
        <p14:creationId xmlns:p14="http://schemas.microsoft.com/office/powerpoint/2010/main" val="473695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dirty="0">
                <a:solidFill>
                  <a:schemeClr val="bg1"/>
                </a:solidFill>
                <a:latin typeface="Verdana"/>
                <a:ea typeface="Verdana"/>
              </a:rPr>
              <a:t>Describe a Measure of an SLO</a:t>
            </a:r>
            <a:endParaRPr lang="en-US" dirty="0"/>
          </a:p>
        </p:txBody>
      </p:sp>
    </p:spTree>
    <p:extLst>
      <p:ext uri="{BB962C8B-B14F-4D97-AF65-F5344CB8AC3E}">
        <p14:creationId xmlns:p14="http://schemas.microsoft.com/office/powerpoint/2010/main" val="97710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4"/>
          <a:stretch>
            <a:fillRect/>
          </a:stretch>
        </p:blipFill>
        <p:spPr>
          <a:xfrm>
            <a:off x="2713491" y="226666"/>
            <a:ext cx="6761018" cy="6410490"/>
          </a:xfrm>
          <a:prstGeom prst="rect">
            <a:avLst/>
          </a:prstGeom>
        </p:spPr>
      </p:pic>
      <p:sp>
        <p:nvSpPr>
          <p:cNvPr id="3" name="Arrow: Right 2">
            <a:extLst>
              <a:ext uri="{FF2B5EF4-FFF2-40B4-BE49-F238E27FC236}">
                <a16:creationId xmlns:a16="http://schemas.microsoft.com/office/drawing/2014/main" id="{4A9AD185-2E89-DFE7-7B44-CC2A406757A9}"/>
              </a:ext>
            </a:extLst>
          </p:cNvPr>
          <p:cNvSpPr/>
          <p:nvPr/>
        </p:nvSpPr>
        <p:spPr>
          <a:xfrm rot="7800000">
            <a:off x="3856167" y="2267368"/>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139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Definition</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p:txBody>
          <a:bodyPr vert="horz" lIns="91440" tIns="45720" rIns="91440" bIns="45720" rtlCol="0" anchor="t">
            <a:normAutofit/>
          </a:bodyPr>
          <a:lstStyle/>
          <a:p>
            <a:pPr marL="0" indent="0">
              <a:buNone/>
            </a:pPr>
            <a:r>
              <a:rPr lang="en-US">
                <a:latin typeface="Calibri"/>
                <a:ea typeface="Calibri"/>
                <a:cs typeface="Times New Roman"/>
              </a:rPr>
              <a:t>Measure</a:t>
            </a:r>
            <a:endParaRPr lang="en-US" dirty="0">
              <a:latin typeface="Calibri"/>
              <a:ea typeface="Calibri"/>
              <a:cs typeface="Times New Roman"/>
            </a:endParaRPr>
          </a:p>
          <a:p>
            <a:pPr marL="457200" indent="-457200"/>
            <a:r>
              <a:rPr lang="en-US">
                <a:latin typeface="Calibri"/>
                <a:ea typeface="Calibri"/>
                <a:cs typeface="Times New Roman"/>
              </a:rPr>
              <a:t>A tool, methodology, activity or other means of assessing an outcome</a:t>
            </a:r>
            <a:endParaRPr lang="en-US">
              <a:latin typeface="Calibri"/>
              <a:ea typeface="Calibri"/>
              <a:cs typeface="Calibri"/>
            </a:endParaRPr>
          </a:p>
          <a:p>
            <a:pPr marL="457200" indent="-457200"/>
            <a:r>
              <a:rPr lang="en-US">
                <a:latin typeface="Calibri"/>
                <a:ea typeface="Calibri"/>
                <a:cs typeface="Times New Roman"/>
              </a:rPr>
              <a:t>At least 1 measure per outcome</a:t>
            </a:r>
            <a:endParaRPr lang="en-US" dirty="0">
              <a:latin typeface="Calibri"/>
              <a:ea typeface="Calibri"/>
              <a:cs typeface="Times New Roman"/>
            </a:endParaRPr>
          </a:p>
          <a:p>
            <a:pPr marL="457200" indent="-457200"/>
            <a:r>
              <a:rPr lang="en-US">
                <a:latin typeface="Calibri"/>
                <a:ea typeface="Calibri"/>
                <a:cs typeface="Times New Roman"/>
              </a:rPr>
              <a:t>At least 1 set of criteria per measure</a:t>
            </a:r>
            <a:endParaRPr lang="en-US" dirty="0">
              <a:latin typeface="Calibri"/>
              <a:ea typeface="Calibri"/>
              <a:cs typeface="Times New Roman"/>
            </a:endParaRPr>
          </a:p>
        </p:txBody>
      </p:sp>
    </p:spTree>
    <p:extLst>
      <p:ext uri="{BB962C8B-B14F-4D97-AF65-F5344CB8AC3E}">
        <p14:creationId xmlns:p14="http://schemas.microsoft.com/office/powerpoint/2010/main" val="3335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Background – MiSU YPA</a:t>
            </a:r>
            <a:endParaRPr lang="en-US">
              <a:latin typeface="Verdana" panose="020B0604030504040204" pitchFamily="34" charset="0"/>
              <a:ea typeface="Verdana" panose="020B0604030504040204" pitchFamily="34" charset="0"/>
            </a:endParaRPr>
          </a:p>
        </p:txBody>
      </p:sp>
      <p:sp>
        <p:nvSpPr>
          <p:cNvPr id="9" name="Content Placeholder 8">
            <a:extLst>
              <a:ext uri="{FF2B5EF4-FFF2-40B4-BE49-F238E27FC236}">
                <a16:creationId xmlns:a16="http://schemas.microsoft.com/office/drawing/2014/main" id="{7365D3A2-1855-4A71-9AF3-EFCFAEBC2A9D}"/>
              </a:ext>
            </a:extLst>
          </p:cNvPr>
          <p:cNvSpPr>
            <a:spLocks noGrp="1"/>
          </p:cNvSpPr>
          <p:nvPr>
            <p:ph idx="1"/>
          </p:nvPr>
        </p:nvSpPr>
        <p:spPr/>
        <p:txBody>
          <a:bodyPr vert="horz" lIns="91440" tIns="45720" rIns="91440" bIns="45720" rtlCol="0" anchor="t">
            <a:normAutofit/>
          </a:bodyPr>
          <a:lstStyle/>
          <a:p>
            <a:pPr marL="342900" indent="-342900">
              <a:buFont typeface="Arial,Sans-Serif" panose="020B0604020202020204" pitchFamily="34" charset="0"/>
            </a:pPr>
            <a:r>
              <a:rPr lang="en-US"/>
              <a:t>Yearly Program Assessment (YPA)</a:t>
            </a:r>
            <a:endParaRPr lang="en-US">
              <a:cs typeface="Calibri"/>
            </a:endParaRPr>
          </a:p>
          <a:p>
            <a:pPr marL="800100" lvl="1" indent="-342900">
              <a:buFont typeface="Arial,Sans-Serif" panose="020B0604020202020204" pitchFamily="34" charset="0"/>
            </a:pPr>
            <a:r>
              <a:rPr lang="en-US">
                <a:cs typeface="Calibri"/>
              </a:rPr>
              <a:t>Annual documentation of a program's assessment plan, results, and utilization of results</a:t>
            </a: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3320551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Direct or Indirect</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p:txBody>
          <a:bodyPr vert="horz" lIns="91440" tIns="45720" rIns="91440" bIns="45720" rtlCol="0" anchor="t">
            <a:normAutofit/>
          </a:bodyPr>
          <a:lstStyle/>
          <a:p>
            <a:pPr marL="457200" indent="-457200"/>
            <a:r>
              <a:rPr lang="en-US">
                <a:latin typeface="Calibri"/>
                <a:ea typeface="Calibri"/>
                <a:cs typeface="Times New Roman"/>
              </a:rPr>
              <a:t>Direct: </a:t>
            </a:r>
            <a:r>
              <a:rPr lang="en-US">
                <a:latin typeface="Calibri"/>
                <a:ea typeface="Calibri"/>
                <a:cs typeface="Calibri"/>
              </a:rPr>
              <a:t>a means of assessing a student learning outcome that requires students to demonstrate their learning</a:t>
            </a:r>
          </a:p>
          <a:p>
            <a:pPr marL="914400" lvl="1" indent="-457200"/>
            <a:r>
              <a:rPr lang="en-US">
                <a:latin typeface="Calibri"/>
                <a:ea typeface="Calibri"/>
                <a:cs typeface="Calibri"/>
              </a:rPr>
              <a:t>e.g., standardized exams, locally developed exams, oral exams, essays/reports, performances/recitals, clinicals/practicums, presentations, portfolios, capstone projects, and simulations</a:t>
            </a:r>
            <a:endParaRPr lang="en-US" dirty="0">
              <a:latin typeface="Calibri"/>
              <a:ea typeface="Calibri"/>
              <a:cs typeface="Calibri"/>
            </a:endParaRPr>
          </a:p>
          <a:p>
            <a:pPr marL="457200" indent="-457200"/>
            <a:r>
              <a:rPr lang="en-US">
                <a:latin typeface="Calibri"/>
                <a:ea typeface="Calibri"/>
                <a:cs typeface="Calibri"/>
              </a:rPr>
              <a:t>Indirect: means of assessing a student learning outcome that requires students to report, describe, or reflect on their learning.</a:t>
            </a:r>
          </a:p>
          <a:p>
            <a:pPr marL="914400" lvl="1" indent="-457200"/>
            <a:r>
              <a:rPr lang="en-US">
                <a:latin typeface="Calibri"/>
                <a:ea typeface="Calibri"/>
                <a:cs typeface="Calibri"/>
              </a:rPr>
              <a:t>e.g., surveys, questionnaires, interviews, and focus groups</a:t>
            </a:r>
            <a:endParaRPr lang="en-US" dirty="0">
              <a:latin typeface="Calibri"/>
              <a:ea typeface="Calibri"/>
              <a:cs typeface="Calibri"/>
            </a:endParaRPr>
          </a:p>
        </p:txBody>
      </p:sp>
    </p:spTree>
    <p:extLst>
      <p:ext uri="{BB962C8B-B14F-4D97-AF65-F5344CB8AC3E}">
        <p14:creationId xmlns:p14="http://schemas.microsoft.com/office/powerpoint/2010/main" val="1144490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Key components</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graphicFrame>
        <p:nvGraphicFramePr>
          <p:cNvPr id="4" name="Table 3">
            <a:extLst>
              <a:ext uri="{FF2B5EF4-FFF2-40B4-BE49-F238E27FC236}">
                <a16:creationId xmlns:a16="http://schemas.microsoft.com/office/drawing/2014/main" id="{7612A870-092E-4D77-9DFA-C95B660D4980}"/>
              </a:ext>
            </a:extLst>
          </p:cNvPr>
          <p:cNvGraphicFramePr>
            <a:graphicFrameLocks noGrp="1"/>
          </p:cNvGraphicFramePr>
          <p:nvPr>
            <p:extLst>
              <p:ext uri="{D42A27DB-BD31-4B8C-83A1-F6EECF244321}">
                <p14:modId xmlns:p14="http://schemas.microsoft.com/office/powerpoint/2010/main" val="2478629964"/>
              </p:ext>
            </p:extLst>
          </p:nvPr>
        </p:nvGraphicFramePr>
        <p:xfrm>
          <a:off x="568271" y="1601491"/>
          <a:ext cx="11116294" cy="4618494"/>
        </p:xfrm>
        <a:graphic>
          <a:graphicData uri="http://schemas.openxmlformats.org/drawingml/2006/table">
            <a:tbl>
              <a:tblPr firstRow="1" bandRow="1">
                <a:tableStyleId>{5940675A-B579-460E-94D1-54222C63F5DA}</a:tableStyleId>
              </a:tblPr>
              <a:tblGrid>
                <a:gridCol w="6085345">
                  <a:extLst>
                    <a:ext uri="{9D8B030D-6E8A-4147-A177-3AD203B41FA5}">
                      <a16:colId xmlns:a16="http://schemas.microsoft.com/office/drawing/2014/main" val="2533379331"/>
                    </a:ext>
                  </a:extLst>
                </a:gridCol>
                <a:gridCol w="5030949">
                  <a:extLst>
                    <a:ext uri="{9D8B030D-6E8A-4147-A177-3AD203B41FA5}">
                      <a16:colId xmlns:a16="http://schemas.microsoft.com/office/drawing/2014/main" val="903663559"/>
                    </a:ext>
                  </a:extLst>
                </a:gridCol>
              </a:tblGrid>
              <a:tr h="503694">
                <a:tc>
                  <a:txBody>
                    <a:bodyPr/>
                    <a:lstStyle/>
                    <a:p>
                      <a:pPr fontAlgn="t">
                        <a:lnSpc>
                          <a:spcPct val="100000"/>
                        </a:lnSpc>
                      </a:pPr>
                      <a:r>
                        <a:rPr lang="en-US" sz="2400" b="1">
                          <a:effectLst/>
                        </a:rPr>
                        <a:t>Component of Measure</a:t>
                      </a:r>
                    </a:p>
                  </a:txBody>
                  <a:tcPr/>
                </a:tc>
                <a:tc>
                  <a:txBody>
                    <a:bodyPr/>
                    <a:lstStyle/>
                    <a:p>
                      <a:pPr algn="l" fontAlgn="t">
                        <a:lnSpc>
                          <a:spcPct val="100000"/>
                        </a:lnSpc>
                      </a:pPr>
                      <a:r>
                        <a:rPr lang="en-US" sz="2400" b="1">
                          <a:effectLst/>
                        </a:rPr>
                        <a:t>Response </a:t>
                      </a:r>
                    </a:p>
                  </a:txBody>
                  <a:tcPr/>
                </a:tc>
                <a:extLst>
                  <a:ext uri="{0D108BD9-81ED-4DB2-BD59-A6C34878D82A}">
                    <a16:rowId xmlns:a16="http://schemas.microsoft.com/office/drawing/2014/main" val="893340981"/>
                  </a:ext>
                </a:extLst>
              </a:tr>
              <a:tr h="387457">
                <a:tc>
                  <a:txBody>
                    <a:bodyPr/>
                    <a:lstStyle/>
                    <a:p>
                      <a:pPr lvl="0">
                        <a:lnSpc>
                          <a:spcPct val="100000"/>
                        </a:lnSpc>
                        <a:buNone/>
                      </a:pPr>
                      <a:r>
                        <a:rPr lang="en-US" sz="2400">
                          <a:effectLst/>
                        </a:rPr>
                        <a:t>Measure number</a:t>
                      </a:r>
                      <a:endParaRPr lang="en-US"/>
                    </a:p>
                    <a:p>
                      <a:pPr lvl="0">
                        <a:lnSpc>
                          <a:spcPct val="100000"/>
                        </a:lnSpc>
                        <a:buNone/>
                      </a:pPr>
                      <a:endParaRPr lang="en-US" sz="2400">
                        <a:effectLst/>
                      </a:endParaRPr>
                    </a:p>
                  </a:txBody>
                  <a:tcPr/>
                </a:tc>
                <a:tc>
                  <a:txBody>
                    <a:bodyPr/>
                    <a:lstStyle/>
                    <a:p>
                      <a:pPr fontAlgn="t">
                        <a:lnSpc>
                          <a:spcPct val="100000"/>
                        </a:lnSpc>
                      </a:pPr>
                      <a:endParaRPr lang="en-US" sz="2400">
                        <a:effectLst/>
                      </a:endParaRPr>
                    </a:p>
                  </a:txBody>
                  <a:tcPr/>
                </a:tc>
                <a:extLst>
                  <a:ext uri="{0D108BD9-81ED-4DB2-BD59-A6C34878D82A}">
                    <a16:rowId xmlns:a16="http://schemas.microsoft.com/office/drawing/2014/main" val="3468247247"/>
                  </a:ext>
                </a:extLst>
              </a:tr>
              <a:tr h="190500">
                <a:tc>
                  <a:txBody>
                    <a:bodyPr/>
                    <a:lstStyle/>
                    <a:p>
                      <a:pPr lvl="0">
                        <a:lnSpc>
                          <a:spcPct val="100000"/>
                        </a:lnSpc>
                        <a:buNone/>
                      </a:pPr>
                      <a:r>
                        <a:rPr lang="en-US" sz="2400">
                          <a:effectLst/>
                        </a:rPr>
                        <a:t>Title</a:t>
                      </a:r>
                      <a:endParaRPr lang="en-US"/>
                    </a:p>
                    <a:p>
                      <a:pPr lvl="0">
                        <a:lnSpc>
                          <a:spcPct val="100000"/>
                        </a:lnSpc>
                        <a:buNone/>
                      </a:pPr>
                      <a:endParaRPr lang="en-US" sz="2400">
                        <a:effectLst/>
                      </a:endParaRPr>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1001325529"/>
                  </a:ext>
                </a:extLst>
              </a:tr>
              <a:tr h="190500">
                <a:tc>
                  <a:txBody>
                    <a:bodyPr/>
                    <a:lstStyle/>
                    <a:p>
                      <a:pPr lvl="0">
                        <a:lnSpc>
                          <a:spcPct val="100000"/>
                        </a:lnSpc>
                        <a:buNone/>
                      </a:pPr>
                      <a:r>
                        <a:rPr lang="en-US" sz="2400">
                          <a:effectLst/>
                        </a:rPr>
                        <a:t>Type</a:t>
                      </a:r>
                      <a:endParaRPr lang="en-US"/>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2056756726"/>
                  </a:ext>
                </a:extLst>
              </a:tr>
              <a:tr h="190500">
                <a:tc>
                  <a:txBody>
                    <a:bodyPr/>
                    <a:lstStyle/>
                    <a:p>
                      <a:pPr lvl="0">
                        <a:lnSpc>
                          <a:spcPct val="100000"/>
                        </a:lnSpc>
                        <a:buNone/>
                      </a:pPr>
                      <a:r>
                        <a:rPr lang="en-US" sz="2400">
                          <a:effectLst/>
                        </a:rPr>
                        <a:t>Course or setting</a:t>
                      </a:r>
                      <a:endParaRPr lang="en-US"/>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3154399582"/>
                  </a:ext>
                </a:extLst>
              </a:tr>
              <a:tr h="190500">
                <a:tc>
                  <a:txBody>
                    <a:bodyPr/>
                    <a:lstStyle/>
                    <a:p>
                      <a:pPr lvl="0">
                        <a:lnSpc>
                          <a:spcPct val="100000"/>
                        </a:lnSpc>
                        <a:buNone/>
                      </a:pPr>
                      <a:r>
                        <a:rPr lang="en-US" sz="2400">
                          <a:effectLst/>
                        </a:rPr>
                        <a:t>Description</a:t>
                      </a:r>
                    </a:p>
                    <a:p>
                      <a:pPr lvl="0">
                        <a:lnSpc>
                          <a:spcPct val="100000"/>
                        </a:lnSpc>
                        <a:buNone/>
                      </a:pPr>
                      <a:endParaRPr lang="en-US" sz="2400" dirty="0">
                        <a:effectLst/>
                      </a:endParaRPr>
                    </a:p>
                  </a:txBody>
                  <a:tcPr/>
                </a:tc>
                <a:tc>
                  <a:txBody>
                    <a:bodyPr/>
                    <a:lstStyle/>
                    <a:p>
                      <a:pPr lvl="0">
                        <a:lnSpc>
                          <a:spcPct val="100000"/>
                        </a:lnSpc>
                        <a:buNone/>
                      </a:pPr>
                      <a:endParaRPr lang="en-US" sz="2400" dirty="0">
                        <a:effectLst/>
                      </a:endParaRPr>
                    </a:p>
                  </a:txBody>
                  <a:tcPr/>
                </a:tc>
                <a:extLst>
                  <a:ext uri="{0D108BD9-81ED-4DB2-BD59-A6C34878D82A}">
                    <a16:rowId xmlns:a16="http://schemas.microsoft.com/office/drawing/2014/main" val="2972523808"/>
                  </a:ext>
                </a:extLst>
              </a:tr>
            </a:tbl>
          </a:graphicData>
        </a:graphic>
      </p:graphicFrame>
    </p:spTree>
    <p:extLst>
      <p:ext uri="{BB962C8B-B14F-4D97-AF65-F5344CB8AC3E}">
        <p14:creationId xmlns:p14="http://schemas.microsoft.com/office/powerpoint/2010/main" val="3281753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Key Components - Example</a:t>
            </a: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graphicFrame>
        <p:nvGraphicFramePr>
          <p:cNvPr id="7" name="Table 6">
            <a:extLst>
              <a:ext uri="{FF2B5EF4-FFF2-40B4-BE49-F238E27FC236}">
                <a16:creationId xmlns:a16="http://schemas.microsoft.com/office/drawing/2014/main" id="{B0D5EC42-0149-2DD5-6009-FE7766CC265B}"/>
              </a:ext>
            </a:extLst>
          </p:cNvPr>
          <p:cNvGraphicFramePr>
            <a:graphicFrameLocks noGrp="1"/>
          </p:cNvGraphicFramePr>
          <p:nvPr>
            <p:extLst>
              <p:ext uri="{D42A27DB-BD31-4B8C-83A1-F6EECF244321}">
                <p14:modId xmlns:p14="http://schemas.microsoft.com/office/powerpoint/2010/main" val="3719992054"/>
              </p:ext>
            </p:extLst>
          </p:nvPr>
        </p:nvGraphicFramePr>
        <p:xfrm>
          <a:off x="818029" y="1557617"/>
          <a:ext cx="11026569" cy="5127783"/>
        </p:xfrm>
        <a:graphic>
          <a:graphicData uri="http://schemas.openxmlformats.org/drawingml/2006/table">
            <a:tbl>
              <a:tblPr firstRow="1" bandRow="1">
                <a:tableStyleId>{5940675A-B579-460E-94D1-54222C63F5DA}</a:tableStyleId>
              </a:tblPr>
              <a:tblGrid>
                <a:gridCol w="2737787">
                  <a:extLst>
                    <a:ext uri="{9D8B030D-6E8A-4147-A177-3AD203B41FA5}">
                      <a16:colId xmlns:a16="http://schemas.microsoft.com/office/drawing/2014/main" val="2244968353"/>
                    </a:ext>
                  </a:extLst>
                </a:gridCol>
                <a:gridCol w="8288782">
                  <a:extLst>
                    <a:ext uri="{9D8B030D-6E8A-4147-A177-3AD203B41FA5}">
                      <a16:colId xmlns:a16="http://schemas.microsoft.com/office/drawing/2014/main" val="2674684935"/>
                    </a:ext>
                  </a:extLst>
                </a:gridCol>
              </a:tblGrid>
              <a:tr h="428139">
                <a:tc>
                  <a:txBody>
                    <a:bodyPr/>
                    <a:lstStyle/>
                    <a:p>
                      <a:pPr rtl="0" fontAlgn="base"/>
                      <a:r>
                        <a:rPr lang="en-US" sz="2400" b="1">
                          <a:effectLst/>
                        </a:rPr>
                        <a:t>Component of SLO</a:t>
                      </a:r>
                      <a:endParaRPr lang="en-US" b="1">
                        <a:effectLst/>
                      </a:endParaRPr>
                    </a:p>
                  </a:txBody>
                  <a:tcPr/>
                </a:tc>
                <a:tc>
                  <a:txBody>
                    <a:bodyPr/>
                    <a:lstStyle/>
                    <a:p>
                      <a:pPr rtl="0" fontAlgn="base"/>
                      <a:r>
                        <a:rPr lang="en-US" sz="2400" b="1">
                          <a:effectLst/>
                        </a:rPr>
                        <a:t>Response ​</a:t>
                      </a:r>
                      <a:endParaRPr lang="en-US" b="1">
                        <a:effectLst/>
                      </a:endParaRPr>
                    </a:p>
                  </a:txBody>
                  <a:tcPr/>
                </a:tc>
                <a:extLst>
                  <a:ext uri="{0D108BD9-81ED-4DB2-BD59-A6C34878D82A}">
                    <a16:rowId xmlns:a16="http://schemas.microsoft.com/office/drawing/2014/main" val="1254055475"/>
                  </a:ext>
                </a:extLst>
              </a:tr>
              <a:tr h="464343">
                <a:tc>
                  <a:txBody>
                    <a:bodyPr/>
                    <a:lstStyle/>
                    <a:p>
                      <a:pPr lvl="0">
                        <a:lnSpc>
                          <a:spcPct val="100000"/>
                        </a:lnSpc>
                        <a:buNone/>
                      </a:pPr>
                      <a:r>
                        <a:rPr lang="en-US" sz="2400">
                          <a:effectLst/>
                        </a:rPr>
                        <a:t>Measure number</a:t>
                      </a:r>
                      <a:endParaRPr lang="en-US"/>
                    </a:p>
                  </a:txBody>
                  <a:tcPr/>
                </a:tc>
                <a:tc>
                  <a:txBody>
                    <a:bodyPr/>
                    <a:lstStyle/>
                    <a:p>
                      <a:pPr rtl="0" fontAlgn="auto"/>
                      <a:r>
                        <a:rPr lang="en-US" sz="2400">
                          <a:effectLst/>
                        </a:rPr>
                        <a:t>2.1.1</a:t>
                      </a:r>
                    </a:p>
                  </a:txBody>
                  <a:tcPr/>
                </a:tc>
                <a:extLst>
                  <a:ext uri="{0D108BD9-81ED-4DB2-BD59-A6C34878D82A}">
                    <a16:rowId xmlns:a16="http://schemas.microsoft.com/office/drawing/2014/main" val="2657587884"/>
                  </a:ext>
                </a:extLst>
              </a:tr>
              <a:tr h="161925">
                <a:tc>
                  <a:txBody>
                    <a:bodyPr/>
                    <a:lstStyle/>
                    <a:p>
                      <a:pPr lvl="0">
                        <a:lnSpc>
                          <a:spcPct val="100000"/>
                        </a:lnSpc>
                        <a:buNone/>
                      </a:pPr>
                      <a:r>
                        <a:rPr lang="en-US" sz="2400">
                          <a:effectLst/>
                        </a:rPr>
                        <a:t>Title</a:t>
                      </a:r>
                      <a:endParaRPr lang="en-US"/>
                    </a:p>
                  </a:txBody>
                  <a:tcPr/>
                </a:tc>
                <a:tc>
                  <a:txBody>
                    <a:bodyPr/>
                    <a:lstStyle/>
                    <a:p>
                      <a:pPr rtl="0" fontAlgn="base"/>
                      <a:r>
                        <a:rPr lang="en-US" sz="2400">
                          <a:effectLst/>
                        </a:rPr>
                        <a:t>​Fit for College Reflection Rubric</a:t>
                      </a:r>
                      <a:endParaRPr lang="en-US">
                        <a:effectLst/>
                      </a:endParaRPr>
                    </a:p>
                  </a:txBody>
                  <a:tcPr/>
                </a:tc>
                <a:extLst>
                  <a:ext uri="{0D108BD9-81ED-4DB2-BD59-A6C34878D82A}">
                    <a16:rowId xmlns:a16="http://schemas.microsoft.com/office/drawing/2014/main" val="1575204652"/>
                  </a:ext>
                </a:extLst>
              </a:tr>
              <a:tr h="161925">
                <a:tc>
                  <a:txBody>
                    <a:bodyPr/>
                    <a:lstStyle/>
                    <a:p>
                      <a:pPr lvl="0">
                        <a:lnSpc>
                          <a:spcPct val="100000"/>
                        </a:lnSpc>
                        <a:buNone/>
                      </a:pPr>
                      <a:r>
                        <a:rPr lang="en-US" sz="2400">
                          <a:effectLst/>
                        </a:rPr>
                        <a:t>Type</a:t>
                      </a:r>
                      <a:endParaRPr lang="en-US"/>
                    </a:p>
                  </a:txBody>
                  <a:tcPr/>
                </a:tc>
                <a:tc>
                  <a:txBody>
                    <a:bodyPr/>
                    <a:lstStyle/>
                    <a:p>
                      <a:pPr rtl="0" fontAlgn="base"/>
                      <a:r>
                        <a:rPr lang="en-US" sz="2400">
                          <a:effectLst/>
                        </a:rPr>
                        <a:t>​Direct</a:t>
                      </a:r>
                      <a:endParaRPr lang="en-US">
                        <a:effectLst/>
                      </a:endParaRPr>
                    </a:p>
                  </a:txBody>
                  <a:tcPr/>
                </a:tc>
                <a:extLst>
                  <a:ext uri="{0D108BD9-81ED-4DB2-BD59-A6C34878D82A}">
                    <a16:rowId xmlns:a16="http://schemas.microsoft.com/office/drawing/2014/main" val="2730913400"/>
                  </a:ext>
                </a:extLst>
              </a:tr>
              <a:tr h="161925">
                <a:tc>
                  <a:txBody>
                    <a:bodyPr/>
                    <a:lstStyle/>
                    <a:p>
                      <a:pPr lvl="0">
                        <a:lnSpc>
                          <a:spcPct val="100000"/>
                        </a:lnSpc>
                        <a:buNone/>
                      </a:pPr>
                      <a:r>
                        <a:rPr lang="en-US" sz="2400">
                          <a:effectLst/>
                        </a:rPr>
                        <a:t>Course or setting</a:t>
                      </a:r>
                      <a:endParaRPr lang="en-US"/>
                    </a:p>
                  </a:txBody>
                  <a:tcPr/>
                </a:tc>
                <a:tc>
                  <a:txBody>
                    <a:bodyPr/>
                    <a:lstStyle/>
                    <a:p>
                      <a:pPr lvl="0">
                        <a:buNone/>
                      </a:pPr>
                      <a:r>
                        <a:rPr lang="en-US" sz="2400">
                          <a:effectLst/>
                        </a:rPr>
                        <a:t>Session 2 of 3</a:t>
                      </a:r>
                      <a:endParaRPr lang="en-US"/>
                    </a:p>
                  </a:txBody>
                  <a:tcPr/>
                </a:tc>
                <a:extLst>
                  <a:ext uri="{0D108BD9-81ED-4DB2-BD59-A6C34878D82A}">
                    <a16:rowId xmlns:a16="http://schemas.microsoft.com/office/drawing/2014/main" val="4081661739"/>
                  </a:ext>
                </a:extLst>
              </a:tr>
              <a:tr h="161925">
                <a:tc>
                  <a:txBody>
                    <a:bodyPr/>
                    <a:lstStyle/>
                    <a:p>
                      <a:pPr lvl="0">
                        <a:lnSpc>
                          <a:spcPct val="100000"/>
                        </a:lnSpc>
                        <a:buNone/>
                      </a:pPr>
                      <a:r>
                        <a:rPr lang="en-US" sz="2400">
                          <a:effectLst/>
                        </a:rPr>
                        <a:t>Description</a:t>
                      </a:r>
                      <a:endParaRPr lang="en-US" sz="2400" dirty="0">
                        <a:effectLst/>
                      </a:endParaRPr>
                    </a:p>
                    <a:p>
                      <a:pPr lvl="0">
                        <a:lnSpc>
                          <a:spcPct val="100000"/>
                        </a:lnSpc>
                        <a:buNone/>
                      </a:pPr>
                      <a:endParaRPr lang="en-US" sz="2400" dirty="0">
                        <a:effectLst/>
                      </a:endParaRPr>
                    </a:p>
                  </a:txBody>
                  <a:tcPr/>
                </a:tc>
                <a:tc>
                  <a:txBody>
                    <a:bodyPr/>
                    <a:lstStyle/>
                    <a:p>
                      <a:pPr lvl="0">
                        <a:buNone/>
                      </a:pPr>
                      <a:r>
                        <a:rPr lang="en-US" sz="2000" b="0" i="0" u="none" strike="noStrike" noProof="0">
                          <a:solidFill>
                            <a:srgbClr val="000000"/>
                          </a:solidFill>
                          <a:effectLst/>
                          <a:latin typeface="Calibri"/>
                        </a:rPr>
                        <a:t>Students write responses to reflective prompts regarding their fitness for their role as a college student after the second session of the program. They are prompted to reflect on the ways in which they perceive themselves to be fit for their role through domains of capacity, passion, relevance, and presence as well as strategies that they could implement to sustain or improve their fitness in those domains. Faculty use the Fit for College Reflection Rubric to rate students on each of the four domains on a scale from 1-4 (1=Beginning, 2=Developing, 3=Accomplished, 4=Exemplary). Each student is given a score of 1-4 for each of the four domains.</a:t>
                      </a:r>
                    </a:p>
                  </a:txBody>
                  <a:tcPr/>
                </a:tc>
                <a:extLst>
                  <a:ext uri="{0D108BD9-81ED-4DB2-BD59-A6C34878D82A}">
                    <a16:rowId xmlns:a16="http://schemas.microsoft.com/office/drawing/2014/main" val="4078075264"/>
                  </a:ext>
                </a:extLst>
              </a:tr>
            </a:tbl>
          </a:graphicData>
        </a:graphic>
      </p:graphicFrame>
    </p:spTree>
    <p:extLst>
      <p:ext uri="{BB962C8B-B14F-4D97-AF65-F5344CB8AC3E}">
        <p14:creationId xmlns:p14="http://schemas.microsoft.com/office/powerpoint/2010/main" val="124810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Associations</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p:txBody>
          <a:bodyPr vert="horz" lIns="91440" tIns="45720" rIns="91440" bIns="45720" rtlCol="0" anchor="t">
            <a:normAutofit/>
          </a:bodyPr>
          <a:lstStyle/>
          <a:p>
            <a:pPr marL="457200" indent="-457200"/>
            <a:r>
              <a:rPr lang="en-US">
                <a:latin typeface="Calibri"/>
                <a:ea typeface="Calibri"/>
                <a:cs typeface="Times New Roman"/>
              </a:rPr>
              <a:t>May be associated with more than one outcome in one or more programs</a:t>
            </a:r>
            <a:endParaRPr lang="en-US" dirty="0">
              <a:latin typeface="Calibri"/>
              <a:ea typeface="Calibri"/>
              <a:cs typeface="Times New Roman"/>
            </a:endParaRPr>
          </a:p>
          <a:p>
            <a:pPr marL="457200" indent="-457200"/>
            <a:r>
              <a:rPr lang="en-US">
                <a:latin typeface="Calibri"/>
                <a:ea typeface="Calibri"/>
                <a:cs typeface="Times New Roman"/>
              </a:rPr>
              <a:t>Examples of associations in academic programs</a:t>
            </a:r>
          </a:p>
          <a:p>
            <a:pPr marL="914400" lvl="1"/>
            <a:r>
              <a:rPr lang="en-US">
                <a:latin typeface="Calibri"/>
                <a:ea typeface="Calibri"/>
                <a:cs typeface="Times New Roman"/>
              </a:rPr>
              <a:t>Academic program SLO</a:t>
            </a:r>
            <a:endParaRPr lang="en-US" dirty="0">
              <a:latin typeface="Calibri"/>
              <a:ea typeface="Calibri"/>
              <a:cs typeface="Times New Roman"/>
            </a:endParaRPr>
          </a:p>
          <a:p>
            <a:pPr marL="914400" lvl="1"/>
            <a:r>
              <a:rPr lang="en-US">
                <a:latin typeface="Calibri"/>
                <a:ea typeface="Calibri"/>
                <a:cs typeface="Times New Roman"/>
              </a:rPr>
              <a:t>General education SLO</a:t>
            </a:r>
          </a:p>
          <a:p>
            <a:pPr marL="914400" lvl="1"/>
            <a:r>
              <a:rPr lang="en-US">
                <a:latin typeface="Calibri"/>
                <a:ea typeface="Calibri"/>
                <a:cs typeface="Times New Roman"/>
              </a:rPr>
              <a:t>Institutional-level academic SLO</a:t>
            </a:r>
            <a:endParaRPr lang="en-US" dirty="0">
              <a:latin typeface="Calibri"/>
              <a:ea typeface="Calibri"/>
              <a:cs typeface="Times New Roman"/>
            </a:endParaRPr>
          </a:p>
          <a:p>
            <a:pPr marL="457200"/>
            <a:r>
              <a:rPr lang="en-US">
                <a:latin typeface="Calibri"/>
                <a:ea typeface="Calibri"/>
                <a:cs typeface="Times New Roman"/>
              </a:rPr>
              <a:t>Examples of associations in co-curricular programs</a:t>
            </a:r>
            <a:endParaRPr lang="en-US" dirty="0">
              <a:latin typeface="Calibri"/>
              <a:ea typeface="Calibri"/>
              <a:cs typeface="Times New Roman"/>
            </a:endParaRPr>
          </a:p>
          <a:p>
            <a:pPr marL="914400" lvl="1"/>
            <a:r>
              <a:rPr lang="en-US">
                <a:latin typeface="Calibri"/>
                <a:ea typeface="Calibri"/>
                <a:cs typeface="Times New Roman"/>
              </a:rPr>
              <a:t>Co-curricular program SLO</a:t>
            </a:r>
          </a:p>
          <a:p>
            <a:pPr marL="914400" lvl="1"/>
            <a:r>
              <a:rPr lang="en-US">
                <a:latin typeface="Calibri"/>
                <a:ea typeface="Calibri"/>
                <a:cs typeface="Times New Roman"/>
              </a:rPr>
              <a:t>Institutional-level co-curricular SLO</a:t>
            </a:r>
            <a:endParaRPr lang="en-US" dirty="0">
              <a:latin typeface="Calibri"/>
              <a:ea typeface="Calibri"/>
              <a:cs typeface="Times New Roman"/>
            </a:endParaRPr>
          </a:p>
        </p:txBody>
      </p:sp>
    </p:spTree>
    <p:extLst>
      <p:ext uri="{BB962C8B-B14F-4D97-AF65-F5344CB8AC3E}">
        <p14:creationId xmlns:p14="http://schemas.microsoft.com/office/powerpoint/2010/main" val="2514134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Associations - Example</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graphicFrame>
        <p:nvGraphicFramePr>
          <p:cNvPr id="5" name="Table 6">
            <a:extLst>
              <a:ext uri="{FF2B5EF4-FFF2-40B4-BE49-F238E27FC236}">
                <a16:creationId xmlns:a16="http://schemas.microsoft.com/office/drawing/2014/main" id="{F8D47A6C-2516-061C-5683-BDDEAF0A0916}"/>
              </a:ext>
            </a:extLst>
          </p:cNvPr>
          <p:cNvGraphicFramePr>
            <a:graphicFrameLocks noGrp="1"/>
          </p:cNvGraphicFramePr>
          <p:nvPr>
            <p:extLst>
              <p:ext uri="{D42A27DB-BD31-4B8C-83A1-F6EECF244321}">
                <p14:modId xmlns:p14="http://schemas.microsoft.com/office/powerpoint/2010/main" val="679819955"/>
              </p:ext>
            </p:extLst>
          </p:nvPr>
        </p:nvGraphicFramePr>
        <p:xfrm>
          <a:off x="737711" y="1841563"/>
          <a:ext cx="10728570" cy="2301239"/>
        </p:xfrm>
        <a:graphic>
          <a:graphicData uri="http://schemas.openxmlformats.org/drawingml/2006/table">
            <a:tbl>
              <a:tblPr firstRow="1" bandRow="1">
                <a:tableStyleId>{5940675A-B579-460E-94D1-54222C63F5DA}</a:tableStyleId>
              </a:tblPr>
              <a:tblGrid>
                <a:gridCol w="2750343">
                  <a:extLst>
                    <a:ext uri="{9D8B030D-6E8A-4147-A177-3AD203B41FA5}">
                      <a16:colId xmlns:a16="http://schemas.microsoft.com/office/drawing/2014/main" val="1174050874"/>
                    </a:ext>
                  </a:extLst>
                </a:gridCol>
                <a:gridCol w="4250531">
                  <a:extLst>
                    <a:ext uri="{9D8B030D-6E8A-4147-A177-3AD203B41FA5}">
                      <a16:colId xmlns:a16="http://schemas.microsoft.com/office/drawing/2014/main" val="3499226420"/>
                    </a:ext>
                  </a:extLst>
                </a:gridCol>
                <a:gridCol w="3727696">
                  <a:extLst>
                    <a:ext uri="{9D8B030D-6E8A-4147-A177-3AD203B41FA5}">
                      <a16:colId xmlns:a16="http://schemas.microsoft.com/office/drawing/2014/main" val="1969045439"/>
                    </a:ext>
                  </a:extLst>
                </a:gridCol>
              </a:tblGrid>
              <a:tr h="370840">
                <a:tc gridSpan="3">
                  <a:txBody>
                    <a:bodyPr/>
                    <a:lstStyle/>
                    <a:p>
                      <a:pPr lvl="0">
                        <a:buNone/>
                      </a:pPr>
                      <a:r>
                        <a:rPr lang="en-US" b="1"/>
                        <a:t>Measure 2.1.1 Fit for College Reflection Rubric</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2790908"/>
                  </a:ext>
                </a:extLst>
              </a:tr>
              <a:tr h="370839">
                <a:tc>
                  <a:txBody>
                    <a:bodyPr/>
                    <a:lstStyle/>
                    <a:p>
                      <a:pPr lvl="0">
                        <a:buNone/>
                      </a:pPr>
                      <a:r>
                        <a:rPr lang="en-US" b="1"/>
                        <a:t>Program name</a:t>
                      </a:r>
                      <a:endParaRPr lang="en-US" b="1" dirty="0"/>
                    </a:p>
                  </a:txBody>
                  <a:tcPr/>
                </a:tc>
                <a:tc>
                  <a:txBody>
                    <a:bodyPr/>
                    <a:lstStyle/>
                    <a:p>
                      <a:pPr lvl="0">
                        <a:buNone/>
                      </a:pPr>
                      <a:r>
                        <a:rPr lang="en-US" sz="1800"/>
                        <a:t>Fit for College</a:t>
                      </a:r>
                    </a:p>
                  </a:txBody>
                  <a:tcPr/>
                </a:tc>
                <a:tc>
                  <a:txBody>
                    <a:bodyPr/>
                    <a:lstStyle/>
                    <a:p>
                      <a:pPr lvl="0">
                        <a:buNone/>
                      </a:pPr>
                      <a:r>
                        <a:rPr lang="en-US" sz="1800"/>
                        <a:t>MiSU Co-Curricular Learning</a:t>
                      </a:r>
                    </a:p>
                  </a:txBody>
                  <a:tcPr/>
                </a:tc>
                <a:extLst>
                  <a:ext uri="{0D108BD9-81ED-4DB2-BD59-A6C34878D82A}">
                    <a16:rowId xmlns:a16="http://schemas.microsoft.com/office/drawing/2014/main" val="2971733062"/>
                  </a:ext>
                </a:extLst>
              </a:tr>
              <a:tr h="370840">
                <a:tc>
                  <a:txBody>
                    <a:bodyPr/>
                    <a:lstStyle/>
                    <a:p>
                      <a:r>
                        <a:rPr lang="en-US" b="1"/>
                        <a:t>Outcome level</a:t>
                      </a:r>
                    </a:p>
                  </a:txBody>
                  <a:tcPr/>
                </a:tc>
                <a:tc>
                  <a:txBody>
                    <a:bodyPr/>
                    <a:lstStyle/>
                    <a:p>
                      <a:r>
                        <a:rPr lang="en-US" sz="1800"/>
                        <a:t>Program</a:t>
                      </a:r>
                    </a:p>
                  </a:txBody>
                  <a:tcPr/>
                </a:tc>
                <a:tc>
                  <a:txBody>
                    <a:bodyPr/>
                    <a:lstStyle/>
                    <a:p>
                      <a:r>
                        <a:rPr lang="en-US" sz="1800"/>
                        <a:t>Institutional</a:t>
                      </a:r>
                    </a:p>
                  </a:txBody>
                  <a:tcPr/>
                </a:tc>
                <a:extLst>
                  <a:ext uri="{0D108BD9-81ED-4DB2-BD59-A6C34878D82A}">
                    <a16:rowId xmlns:a16="http://schemas.microsoft.com/office/drawing/2014/main" val="2450069812"/>
                  </a:ext>
                </a:extLst>
              </a:tr>
              <a:tr h="370839">
                <a:tc>
                  <a:txBody>
                    <a:bodyPr/>
                    <a:lstStyle/>
                    <a:p>
                      <a:pPr lvl="0">
                        <a:buNone/>
                      </a:pPr>
                      <a:r>
                        <a:rPr lang="en-US" b="1"/>
                        <a:t>Outcome statement</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alibri"/>
                        </a:rPr>
                        <a:t>SLO 2.1: Students will examine the ways in which they perceive themselves to be fit for their roles as college students through various domains of holistic fitness.</a:t>
                      </a:r>
                      <a:endParaRPr lang="en-US" sz="1800" b="0" i="0" u="none" strike="noStrike" noProof="0" dirty="0">
                        <a:solidFill>
                          <a:srgbClr val="000000"/>
                        </a:solidFill>
                        <a:latin typeface="Calibri"/>
                      </a:endParaRPr>
                    </a:p>
                  </a:txBody>
                  <a:tcPr/>
                </a:tc>
                <a:tc>
                  <a:txBody>
                    <a:bodyPr/>
                    <a:lstStyle/>
                    <a:p>
                      <a:pPr lvl="0">
                        <a:buNone/>
                      </a:pPr>
                      <a:r>
                        <a:rPr lang="en-US" sz="1800" b="0" i="0" u="none" strike="noStrike" noProof="0">
                          <a:solidFill>
                            <a:srgbClr val="000000"/>
                          </a:solidFill>
                          <a:latin typeface="Calibri"/>
                        </a:rPr>
                        <a:t>SLO 3.3 Students will reflect on their emotional and </a:t>
                      </a:r>
                      <a:r>
                        <a:rPr lang="en-US" sz="1800" b="0" i="0" u="none" strike="noStrike" noProof="0" dirty="0">
                          <a:solidFill>
                            <a:srgbClr val="000000"/>
                          </a:solidFill>
                          <a:latin typeface="Calibri"/>
                        </a:rPr>
                        <a:t>situational adaptivity</a:t>
                      </a:r>
                      <a:endParaRPr lang="en-US" sz="1800"/>
                    </a:p>
                  </a:txBody>
                  <a:tcPr/>
                </a:tc>
                <a:extLst>
                  <a:ext uri="{0D108BD9-81ED-4DB2-BD59-A6C34878D82A}">
                    <a16:rowId xmlns:a16="http://schemas.microsoft.com/office/drawing/2014/main" val="2808107301"/>
                  </a:ext>
                </a:extLst>
              </a:tr>
            </a:tbl>
          </a:graphicData>
        </a:graphic>
      </p:graphicFrame>
    </p:spTree>
    <p:extLst>
      <p:ext uri="{BB962C8B-B14F-4D97-AF65-F5344CB8AC3E}">
        <p14:creationId xmlns:p14="http://schemas.microsoft.com/office/powerpoint/2010/main" val="1522457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7" name="Picture 7" descr="A screen shot of a program&#10;&#10;Description automatically generated">
            <a:extLst>
              <a:ext uri="{FF2B5EF4-FFF2-40B4-BE49-F238E27FC236}">
                <a16:creationId xmlns:a16="http://schemas.microsoft.com/office/drawing/2014/main" id="{4925CC57-DC34-7F5F-DF13-9108B5A1F7C4}"/>
              </a:ext>
            </a:extLst>
          </p:cNvPr>
          <p:cNvPicPr>
            <a:picLocks noChangeAspect="1"/>
          </p:cNvPicPr>
          <p:nvPr/>
        </p:nvPicPr>
        <p:blipFill>
          <a:blip r:embed="rId5"/>
          <a:stretch>
            <a:fillRect/>
          </a:stretch>
        </p:blipFill>
        <p:spPr>
          <a:xfrm>
            <a:off x="1418303" y="80576"/>
            <a:ext cx="9343103" cy="6696847"/>
          </a:xfrm>
          <a:prstGeom prst="rect">
            <a:avLst/>
          </a:prstGeom>
        </p:spPr>
      </p:pic>
    </p:spTree>
    <p:extLst>
      <p:ext uri="{BB962C8B-B14F-4D97-AF65-F5344CB8AC3E}">
        <p14:creationId xmlns:p14="http://schemas.microsoft.com/office/powerpoint/2010/main" val="1957025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a:solidFill>
                  <a:schemeClr val="bg1"/>
                </a:solidFill>
                <a:latin typeface="Verdana"/>
                <a:ea typeface="Verdana"/>
              </a:rPr>
              <a:t>Describe Criteria for Success on a Measure</a:t>
            </a:r>
            <a:endParaRPr lang="en-US" dirty="0"/>
          </a:p>
        </p:txBody>
      </p:sp>
    </p:spTree>
    <p:extLst>
      <p:ext uri="{BB962C8B-B14F-4D97-AF65-F5344CB8AC3E}">
        <p14:creationId xmlns:p14="http://schemas.microsoft.com/office/powerpoint/2010/main" val="3308062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4"/>
          <a:stretch>
            <a:fillRect/>
          </a:stretch>
        </p:blipFill>
        <p:spPr>
          <a:xfrm>
            <a:off x="2713491" y="226666"/>
            <a:ext cx="6761018" cy="6410490"/>
          </a:xfrm>
          <a:prstGeom prst="rect">
            <a:avLst/>
          </a:prstGeom>
        </p:spPr>
      </p:pic>
      <p:sp>
        <p:nvSpPr>
          <p:cNvPr id="5" name="Arrow: Right 4">
            <a:extLst>
              <a:ext uri="{FF2B5EF4-FFF2-40B4-BE49-F238E27FC236}">
                <a16:creationId xmlns:a16="http://schemas.microsoft.com/office/drawing/2014/main" id="{03592378-EEA8-5608-5D5C-53195CE95592}"/>
              </a:ext>
            </a:extLst>
          </p:cNvPr>
          <p:cNvSpPr/>
          <p:nvPr/>
        </p:nvSpPr>
        <p:spPr>
          <a:xfrm rot="7800000">
            <a:off x="4575035" y="2267369"/>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958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Definition</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3" name="Content Placeholder 2">
            <a:extLst>
              <a:ext uri="{FF2B5EF4-FFF2-40B4-BE49-F238E27FC236}">
                <a16:creationId xmlns:a16="http://schemas.microsoft.com/office/drawing/2014/main" id="{EBBC74D2-B9B7-9010-6B22-F9AFAA534ADF}"/>
              </a:ext>
            </a:extLst>
          </p:cNvPr>
          <p:cNvSpPr>
            <a:spLocks noGrp="1"/>
          </p:cNvSpPr>
          <p:nvPr>
            <p:ph idx="1"/>
          </p:nvPr>
        </p:nvSpPr>
        <p:spPr/>
        <p:txBody>
          <a:bodyPr vert="horz" lIns="91440" tIns="45720" rIns="91440" bIns="45720" rtlCol="0" anchor="t">
            <a:normAutofit/>
          </a:bodyPr>
          <a:lstStyle/>
          <a:p>
            <a:pPr marL="0" indent="0">
              <a:buNone/>
            </a:pPr>
            <a:r>
              <a:rPr lang="en-US">
                <a:latin typeface="Calibri"/>
                <a:ea typeface="Calibri"/>
                <a:cs typeface="Times New Roman"/>
              </a:rPr>
              <a:t>Criteria</a:t>
            </a:r>
            <a:endParaRPr lang="en-US" dirty="0">
              <a:latin typeface="Calibri"/>
              <a:ea typeface="Calibri"/>
              <a:cs typeface="Times New Roman"/>
            </a:endParaRPr>
          </a:p>
          <a:p>
            <a:pPr marL="457200" indent="-457200"/>
            <a:r>
              <a:rPr lang="en-US">
                <a:latin typeface="Calibri"/>
                <a:ea typeface="Calibri"/>
                <a:cs typeface="Times New Roman"/>
              </a:rPr>
              <a:t>Methods of reporting student learning assessment data</a:t>
            </a:r>
            <a:endParaRPr lang="en-US">
              <a:latin typeface="Calibri"/>
              <a:ea typeface="Calibri"/>
              <a:cs typeface="Calibri"/>
            </a:endParaRPr>
          </a:p>
          <a:p>
            <a:pPr marL="457200" indent="-457200"/>
            <a:r>
              <a:rPr lang="en-US">
                <a:latin typeface="Calibri"/>
                <a:ea typeface="Calibri"/>
                <a:cs typeface="Times New Roman"/>
              </a:rPr>
              <a:t>At least 1 set of criteria per measure</a:t>
            </a:r>
            <a:endParaRPr lang="en-US" dirty="0">
              <a:latin typeface="Calibri"/>
              <a:ea typeface="Calibri"/>
              <a:cs typeface="Times New Roman"/>
            </a:endParaRPr>
          </a:p>
          <a:p>
            <a:pPr marL="457200" indent="-457200"/>
            <a:r>
              <a:rPr lang="en-US">
                <a:latin typeface="Calibri"/>
                <a:ea typeface="Calibri"/>
                <a:cs typeface="Times New Roman"/>
              </a:rPr>
              <a:t>At least 1 finding per set of criteria</a:t>
            </a:r>
            <a:endParaRPr lang="en-US" dirty="0">
              <a:latin typeface="Calibri"/>
              <a:ea typeface="Calibri"/>
              <a:cs typeface="Times New Roman"/>
            </a:endParaRPr>
          </a:p>
        </p:txBody>
      </p:sp>
    </p:spTree>
    <p:extLst>
      <p:ext uri="{BB962C8B-B14F-4D97-AF65-F5344CB8AC3E}">
        <p14:creationId xmlns:p14="http://schemas.microsoft.com/office/powerpoint/2010/main" val="2146455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Key components</a:t>
            </a:r>
            <a:endParaRPr lang="en-US"/>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graphicFrame>
        <p:nvGraphicFramePr>
          <p:cNvPr id="4" name="Table 3">
            <a:extLst>
              <a:ext uri="{FF2B5EF4-FFF2-40B4-BE49-F238E27FC236}">
                <a16:creationId xmlns:a16="http://schemas.microsoft.com/office/drawing/2014/main" id="{7612A870-092E-4D77-9DFA-C95B660D4980}"/>
              </a:ext>
            </a:extLst>
          </p:cNvPr>
          <p:cNvGraphicFramePr>
            <a:graphicFrameLocks noGrp="1"/>
          </p:cNvGraphicFramePr>
          <p:nvPr>
            <p:extLst>
              <p:ext uri="{D42A27DB-BD31-4B8C-83A1-F6EECF244321}">
                <p14:modId xmlns:p14="http://schemas.microsoft.com/office/powerpoint/2010/main" val="2579626985"/>
              </p:ext>
            </p:extLst>
          </p:nvPr>
        </p:nvGraphicFramePr>
        <p:xfrm>
          <a:off x="568271" y="1601491"/>
          <a:ext cx="11116294" cy="3795534"/>
        </p:xfrm>
        <a:graphic>
          <a:graphicData uri="http://schemas.openxmlformats.org/drawingml/2006/table">
            <a:tbl>
              <a:tblPr firstRow="1" bandRow="1">
                <a:tableStyleId>{5940675A-B579-460E-94D1-54222C63F5DA}</a:tableStyleId>
              </a:tblPr>
              <a:tblGrid>
                <a:gridCol w="6085345">
                  <a:extLst>
                    <a:ext uri="{9D8B030D-6E8A-4147-A177-3AD203B41FA5}">
                      <a16:colId xmlns:a16="http://schemas.microsoft.com/office/drawing/2014/main" val="2533379331"/>
                    </a:ext>
                  </a:extLst>
                </a:gridCol>
                <a:gridCol w="5030949">
                  <a:extLst>
                    <a:ext uri="{9D8B030D-6E8A-4147-A177-3AD203B41FA5}">
                      <a16:colId xmlns:a16="http://schemas.microsoft.com/office/drawing/2014/main" val="903663559"/>
                    </a:ext>
                  </a:extLst>
                </a:gridCol>
              </a:tblGrid>
              <a:tr h="503694">
                <a:tc>
                  <a:txBody>
                    <a:bodyPr/>
                    <a:lstStyle/>
                    <a:p>
                      <a:pPr fontAlgn="t">
                        <a:lnSpc>
                          <a:spcPct val="100000"/>
                        </a:lnSpc>
                      </a:pPr>
                      <a:r>
                        <a:rPr lang="en-US" sz="2400" b="1">
                          <a:effectLst/>
                        </a:rPr>
                        <a:t>Component of Criteria</a:t>
                      </a:r>
                    </a:p>
                  </a:txBody>
                  <a:tcPr/>
                </a:tc>
                <a:tc>
                  <a:txBody>
                    <a:bodyPr/>
                    <a:lstStyle/>
                    <a:p>
                      <a:pPr algn="l" fontAlgn="t">
                        <a:lnSpc>
                          <a:spcPct val="100000"/>
                        </a:lnSpc>
                      </a:pPr>
                      <a:r>
                        <a:rPr lang="en-US" sz="2400" b="1">
                          <a:effectLst/>
                        </a:rPr>
                        <a:t>Response </a:t>
                      </a:r>
                    </a:p>
                  </a:txBody>
                  <a:tcPr/>
                </a:tc>
                <a:extLst>
                  <a:ext uri="{0D108BD9-81ED-4DB2-BD59-A6C34878D82A}">
                    <a16:rowId xmlns:a16="http://schemas.microsoft.com/office/drawing/2014/main" val="893340981"/>
                  </a:ext>
                </a:extLst>
              </a:tr>
              <a:tr h="387457">
                <a:tc>
                  <a:txBody>
                    <a:bodyPr/>
                    <a:lstStyle/>
                    <a:p>
                      <a:pPr lvl="0">
                        <a:lnSpc>
                          <a:spcPct val="100000"/>
                        </a:lnSpc>
                        <a:buNone/>
                      </a:pPr>
                      <a:r>
                        <a:rPr lang="en-US" sz="2400">
                          <a:effectLst/>
                        </a:rPr>
                        <a:t>Criteria number</a:t>
                      </a:r>
                      <a:endParaRPr lang="en-US"/>
                    </a:p>
                    <a:p>
                      <a:pPr lvl="0">
                        <a:lnSpc>
                          <a:spcPct val="100000"/>
                        </a:lnSpc>
                        <a:buNone/>
                      </a:pPr>
                      <a:endParaRPr lang="en-US" sz="2400">
                        <a:effectLst/>
                      </a:endParaRPr>
                    </a:p>
                  </a:txBody>
                  <a:tcPr/>
                </a:tc>
                <a:tc>
                  <a:txBody>
                    <a:bodyPr/>
                    <a:lstStyle/>
                    <a:p>
                      <a:pPr fontAlgn="t">
                        <a:lnSpc>
                          <a:spcPct val="100000"/>
                        </a:lnSpc>
                      </a:pPr>
                      <a:endParaRPr lang="en-US" sz="2400">
                        <a:effectLst/>
                      </a:endParaRPr>
                    </a:p>
                  </a:txBody>
                  <a:tcPr/>
                </a:tc>
                <a:extLst>
                  <a:ext uri="{0D108BD9-81ED-4DB2-BD59-A6C34878D82A}">
                    <a16:rowId xmlns:a16="http://schemas.microsoft.com/office/drawing/2014/main" val="3468247247"/>
                  </a:ext>
                </a:extLst>
              </a:tr>
              <a:tr h="190500">
                <a:tc>
                  <a:txBody>
                    <a:bodyPr/>
                    <a:lstStyle/>
                    <a:p>
                      <a:pPr lvl="0">
                        <a:lnSpc>
                          <a:spcPct val="100000"/>
                        </a:lnSpc>
                        <a:buNone/>
                      </a:pPr>
                      <a:r>
                        <a:rPr lang="en-US" sz="2400">
                          <a:effectLst/>
                        </a:rPr>
                        <a:t>Title</a:t>
                      </a:r>
                      <a:endParaRPr lang="en-US"/>
                    </a:p>
                    <a:p>
                      <a:pPr lvl="0">
                        <a:lnSpc>
                          <a:spcPct val="100000"/>
                        </a:lnSpc>
                        <a:buNone/>
                      </a:pPr>
                      <a:endParaRPr lang="en-US" sz="2400">
                        <a:effectLst/>
                      </a:endParaRPr>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1001325529"/>
                  </a:ext>
                </a:extLst>
              </a:tr>
              <a:tr h="190500">
                <a:tc>
                  <a:txBody>
                    <a:bodyPr/>
                    <a:lstStyle/>
                    <a:p>
                      <a:pPr lvl="0">
                        <a:lnSpc>
                          <a:spcPct val="100000"/>
                        </a:lnSpc>
                        <a:buNone/>
                      </a:pPr>
                      <a:r>
                        <a:rPr lang="en-US" sz="2400">
                          <a:effectLst/>
                        </a:rPr>
                        <a:t>Proficiency</a:t>
                      </a:r>
                      <a:endParaRPr lang="en-US"/>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2056756726"/>
                  </a:ext>
                </a:extLst>
              </a:tr>
              <a:tr h="190500">
                <a:tc>
                  <a:txBody>
                    <a:bodyPr/>
                    <a:lstStyle/>
                    <a:p>
                      <a:pPr lvl="0">
                        <a:lnSpc>
                          <a:spcPct val="100000"/>
                        </a:lnSpc>
                        <a:buNone/>
                      </a:pPr>
                      <a:r>
                        <a:rPr lang="en-US" sz="2400">
                          <a:effectLst/>
                        </a:rPr>
                        <a:t>Target %</a:t>
                      </a:r>
                      <a:endParaRPr lang="en-US"/>
                    </a:p>
                  </a:txBody>
                  <a:tcPr/>
                </a:tc>
                <a:tc>
                  <a:txBody>
                    <a:bodyPr/>
                    <a:lstStyle/>
                    <a:p>
                      <a:pPr fontAlgn="t">
                        <a:lnSpc>
                          <a:spcPct val="100000"/>
                        </a:lnSpc>
                      </a:pPr>
                      <a:endParaRPr lang="en-US" sz="2400">
                        <a:effectLst/>
                      </a:endParaRPr>
                    </a:p>
                    <a:p>
                      <a:pPr rtl="0" fontAlgn="base">
                        <a:lnSpc>
                          <a:spcPct val="100000"/>
                        </a:lnSpc>
                      </a:pPr>
                      <a:endParaRPr lang="en-US" sz="2400">
                        <a:effectLst/>
                      </a:endParaRPr>
                    </a:p>
                  </a:txBody>
                  <a:tcPr/>
                </a:tc>
                <a:extLst>
                  <a:ext uri="{0D108BD9-81ED-4DB2-BD59-A6C34878D82A}">
                    <a16:rowId xmlns:a16="http://schemas.microsoft.com/office/drawing/2014/main" val="3154399582"/>
                  </a:ext>
                </a:extLst>
              </a:tr>
            </a:tbl>
          </a:graphicData>
        </a:graphic>
      </p:graphicFrame>
    </p:spTree>
    <p:extLst>
      <p:ext uri="{BB962C8B-B14F-4D97-AF65-F5344CB8AC3E}">
        <p14:creationId xmlns:p14="http://schemas.microsoft.com/office/powerpoint/2010/main" val="1097025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Background – Levels of Assessment</a:t>
            </a:r>
            <a:endParaRPr lang="en-US">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A diagram of a college&#10;&#10;Description automatically generated">
            <a:extLst>
              <a:ext uri="{FF2B5EF4-FFF2-40B4-BE49-F238E27FC236}">
                <a16:creationId xmlns:a16="http://schemas.microsoft.com/office/drawing/2014/main" id="{A0DE3C80-5BFA-9151-B168-A7727361E660}"/>
              </a:ext>
            </a:extLst>
          </p:cNvPr>
          <p:cNvPicPr>
            <a:picLocks noGrp="1" noChangeAspect="1"/>
          </p:cNvPicPr>
          <p:nvPr>
            <p:ph idx="1"/>
          </p:nvPr>
        </p:nvPicPr>
        <p:blipFill>
          <a:blip r:embed="rId5"/>
          <a:stretch>
            <a:fillRect/>
          </a:stretch>
        </p:blipFill>
        <p:spPr>
          <a:xfrm>
            <a:off x="2612782" y="1523066"/>
            <a:ext cx="6966435" cy="4934043"/>
          </a:xfrm>
        </p:spPr>
      </p:pic>
    </p:spTree>
    <p:extLst>
      <p:ext uri="{BB962C8B-B14F-4D97-AF65-F5344CB8AC3E}">
        <p14:creationId xmlns:p14="http://schemas.microsoft.com/office/powerpoint/2010/main" val="991000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Proficiency</a:t>
            </a:r>
            <a:endParaRPr lang="en-US"/>
          </a:p>
        </p:txBody>
      </p:sp>
      <p:sp>
        <p:nvSpPr>
          <p:cNvPr id="2" name="Content Placeholder 1">
            <a:extLst>
              <a:ext uri="{FF2B5EF4-FFF2-40B4-BE49-F238E27FC236}">
                <a16:creationId xmlns:a16="http://schemas.microsoft.com/office/drawing/2014/main" id="{416AFC70-6BDF-95E5-7AB9-6D7F2E25806D}"/>
              </a:ext>
            </a:extLst>
          </p:cNvPr>
          <p:cNvSpPr>
            <a:spLocks noGrp="1"/>
          </p:cNvSpPr>
          <p:nvPr>
            <p:ph idx="1"/>
          </p:nvPr>
        </p:nvSpPr>
        <p:spPr/>
        <p:txBody>
          <a:bodyPr vert="horz" lIns="91440" tIns="45720" rIns="91440" bIns="45720" rtlCol="0" anchor="t">
            <a:normAutofit/>
          </a:bodyPr>
          <a:lstStyle/>
          <a:p>
            <a:r>
              <a:rPr lang="en-US">
                <a:cs typeface="Calibri"/>
              </a:rPr>
              <a:t>Minimum performance required on a measure to represent achievement of an SLO</a:t>
            </a:r>
          </a:p>
          <a:p>
            <a:endParaRPr lang="en-US" dirty="0">
              <a:cs typeface="Calibri"/>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3388317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Target</a:t>
            </a:r>
            <a:endParaRPr lang="en-US"/>
          </a:p>
        </p:txBody>
      </p:sp>
      <p:sp>
        <p:nvSpPr>
          <p:cNvPr id="2" name="Content Placeholder 1">
            <a:extLst>
              <a:ext uri="{FF2B5EF4-FFF2-40B4-BE49-F238E27FC236}">
                <a16:creationId xmlns:a16="http://schemas.microsoft.com/office/drawing/2014/main" id="{416AFC70-6BDF-95E5-7AB9-6D7F2E25806D}"/>
              </a:ext>
            </a:extLst>
          </p:cNvPr>
          <p:cNvSpPr>
            <a:spLocks noGrp="1"/>
          </p:cNvSpPr>
          <p:nvPr>
            <p:ph idx="1"/>
          </p:nvPr>
        </p:nvSpPr>
        <p:spPr/>
        <p:txBody>
          <a:bodyPr vert="horz" lIns="91440" tIns="45720" rIns="91440" bIns="45720" rtlCol="0" anchor="t">
            <a:normAutofit/>
          </a:bodyPr>
          <a:lstStyle/>
          <a:p>
            <a:r>
              <a:rPr lang="en-US">
                <a:cs typeface="Calibri"/>
              </a:rPr>
              <a:t>Future quantitative value that is expected to be achieved on a measure as a point of reference for a program to evaluate or judge its own performance</a:t>
            </a:r>
            <a:endParaRPr lang="en-US"/>
          </a:p>
          <a:p>
            <a:r>
              <a:rPr lang="en-US">
                <a:cs typeface="Calibri"/>
              </a:rPr>
              <a:t>Expressed as a percentage of students</a:t>
            </a:r>
          </a:p>
          <a:p>
            <a:r>
              <a:rPr lang="en-US">
                <a:cs typeface="Calibri"/>
              </a:rPr>
              <a:t>Examples of how a program may set targets</a:t>
            </a:r>
            <a:endParaRPr lang="en-US" dirty="0">
              <a:cs typeface="Calibri"/>
            </a:endParaRPr>
          </a:p>
          <a:p>
            <a:pPr lvl="1"/>
            <a:r>
              <a:rPr lang="en-US">
                <a:cs typeface="Calibri"/>
              </a:rPr>
              <a:t>Use its own historic performance data</a:t>
            </a:r>
            <a:endParaRPr lang="en-US" dirty="0">
              <a:cs typeface="Calibri"/>
            </a:endParaRPr>
          </a:p>
          <a:p>
            <a:pPr lvl="1"/>
            <a:r>
              <a:rPr lang="en-US">
                <a:cs typeface="Calibri"/>
              </a:rPr>
              <a:t>Use performance data from another comparable or exemplary program </a:t>
            </a:r>
            <a:endParaRPr lang="en-US" dirty="0">
              <a:cs typeface="Calibri"/>
            </a:endParaRPr>
          </a:p>
          <a:p>
            <a:endParaRPr lang="en-US" dirty="0">
              <a:cs typeface="Calibri"/>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1939452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Key Components - Example</a:t>
            </a: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graphicFrame>
        <p:nvGraphicFramePr>
          <p:cNvPr id="7" name="Table 6">
            <a:extLst>
              <a:ext uri="{FF2B5EF4-FFF2-40B4-BE49-F238E27FC236}">
                <a16:creationId xmlns:a16="http://schemas.microsoft.com/office/drawing/2014/main" id="{B0D5EC42-0149-2DD5-6009-FE7766CC265B}"/>
              </a:ext>
            </a:extLst>
          </p:cNvPr>
          <p:cNvGraphicFramePr>
            <a:graphicFrameLocks noGrp="1"/>
          </p:cNvGraphicFramePr>
          <p:nvPr>
            <p:extLst>
              <p:ext uri="{D42A27DB-BD31-4B8C-83A1-F6EECF244321}">
                <p14:modId xmlns:p14="http://schemas.microsoft.com/office/powerpoint/2010/main" val="3336789553"/>
              </p:ext>
            </p:extLst>
          </p:nvPr>
        </p:nvGraphicFramePr>
        <p:xfrm>
          <a:off x="818029" y="1557617"/>
          <a:ext cx="11026569" cy="2293143"/>
        </p:xfrm>
        <a:graphic>
          <a:graphicData uri="http://schemas.openxmlformats.org/drawingml/2006/table">
            <a:tbl>
              <a:tblPr firstRow="1" bandRow="1">
                <a:tableStyleId>{5940675A-B579-460E-94D1-54222C63F5DA}</a:tableStyleId>
              </a:tblPr>
              <a:tblGrid>
                <a:gridCol w="2737787">
                  <a:extLst>
                    <a:ext uri="{9D8B030D-6E8A-4147-A177-3AD203B41FA5}">
                      <a16:colId xmlns:a16="http://schemas.microsoft.com/office/drawing/2014/main" val="2244968353"/>
                    </a:ext>
                  </a:extLst>
                </a:gridCol>
                <a:gridCol w="8288782">
                  <a:extLst>
                    <a:ext uri="{9D8B030D-6E8A-4147-A177-3AD203B41FA5}">
                      <a16:colId xmlns:a16="http://schemas.microsoft.com/office/drawing/2014/main" val="2674684935"/>
                    </a:ext>
                  </a:extLst>
                </a:gridCol>
              </a:tblGrid>
              <a:tr h="428139">
                <a:tc>
                  <a:txBody>
                    <a:bodyPr/>
                    <a:lstStyle/>
                    <a:p>
                      <a:pPr rtl="0" fontAlgn="base"/>
                      <a:r>
                        <a:rPr lang="en-US" sz="2400" b="1">
                          <a:effectLst/>
                        </a:rPr>
                        <a:t>Component of SLO</a:t>
                      </a:r>
                      <a:endParaRPr lang="en-US" b="1">
                        <a:effectLst/>
                      </a:endParaRPr>
                    </a:p>
                  </a:txBody>
                  <a:tcPr/>
                </a:tc>
                <a:tc>
                  <a:txBody>
                    <a:bodyPr/>
                    <a:lstStyle/>
                    <a:p>
                      <a:pPr rtl="0" fontAlgn="base"/>
                      <a:r>
                        <a:rPr lang="en-US" sz="2400" b="1">
                          <a:effectLst/>
                        </a:rPr>
                        <a:t>Response ​</a:t>
                      </a:r>
                      <a:endParaRPr lang="en-US" b="1">
                        <a:effectLst/>
                      </a:endParaRPr>
                    </a:p>
                  </a:txBody>
                  <a:tcPr/>
                </a:tc>
                <a:extLst>
                  <a:ext uri="{0D108BD9-81ED-4DB2-BD59-A6C34878D82A}">
                    <a16:rowId xmlns:a16="http://schemas.microsoft.com/office/drawing/2014/main" val="1254055475"/>
                  </a:ext>
                </a:extLst>
              </a:tr>
              <a:tr h="464343">
                <a:tc>
                  <a:txBody>
                    <a:bodyPr/>
                    <a:lstStyle/>
                    <a:p>
                      <a:pPr lvl="0">
                        <a:lnSpc>
                          <a:spcPct val="100000"/>
                        </a:lnSpc>
                        <a:buNone/>
                      </a:pPr>
                      <a:r>
                        <a:rPr lang="en-US" sz="2400">
                          <a:effectLst/>
                        </a:rPr>
                        <a:t>Criteria number</a:t>
                      </a:r>
                      <a:endParaRPr lang="en-US"/>
                    </a:p>
                  </a:txBody>
                  <a:tcPr/>
                </a:tc>
                <a:tc>
                  <a:txBody>
                    <a:bodyPr/>
                    <a:lstStyle/>
                    <a:p>
                      <a:pPr rtl="0" fontAlgn="auto"/>
                      <a:r>
                        <a:rPr lang="en-US" sz="2400" dirty="0">
                          <a:effectLst/>
                        </a:rPr>
                        <a:t>2.1.1.1</a:t>
                      </a:r>
                    </a:p>
                  </a:txBody>
                  <a:tcPr/>
                </a:tc>
                <a:extLst>
                  <a:ext uri="{0D108BD9-81ED-4DB2-BD59-A6C34878D82A}">
                    <a16:rowId xmlns:a16="http://schemas.microsoft.com/office/drawing/2014/main" val="2657587884"/>
                  </a:ext>
                </a:extLst>
              </a:tr>
              <a:tr h="161925">
                <a:tc>
                  <a:txBody>
                    <a:bodyPr/>
                    <a:lstStyle/>
                    <a:p>
                      <a:pPr lvl="0">
                        <a:lnSpc>
                          <a:spcPct val="100000"/>
                        </a:lnSpc>
                        <a:buNone/>
                      </a:pPr>
                      <a:r>
                        <a:rPr lang="en-US" sz="2400">
                          <a:effectLst/>
                        </a:rPr>
                        <a:t>Title</a:t>
                      </a:r>
                      <a:endParaRPr lang="en-US"/>
                    </a:p>
                  </a:txBody>
                  <a:tcPr/>
                </a:tc>
                <a:tc>
                  <a:txBody>
                    <a:bodyPr/>
                    <a:lstStyle/>
                    <a:p>
                      <a:pPr lvl="0">
                        <a:buNone/>
                      </a:pPr>
                      <a:r>
                        <a:rPr lang="en-US" sz="2400">
                          <a:effectLst/>
                        </a:rPr>
                        <a:t>Capacity</a:t>
                      </a:r>
                      <a:endParaRPr lang="en-US"/>
                    </a:p>
                  </a:txBody>
                  <a:tcPr/>
                </a:tc>
                <a:extLst>
                  <a:ext uri="{0D108BD9-81ED-4DB2-BD59-A6C34878D82A}">
                    <a16:rowId xmlns:a16="http://schemas.microsoft.com/office/drawing/2014/main" val="1575204652"/>
                  </a:ext>
                </a:extLst>
              </a:tr>
              <a:tr h="161925">
                <a:tc>
                  <a:txBody>
                    <a:bodyPr/>
                    <a:lstStyle/>
                    <a:p>
                      <a:pPr lvl="0">
                        <a:lnSpc>
                          <a:spcPct val="100000"/>
                        </a:lnSpc>
                        <a:buNone/>
                      </a:pPr>
                      <a:r>
                        <a:rPr lang="en-US" sz="2400">
                          <a:effectLst/>
                        </a:rPr>
                        <a:t>Proficiency</a:t>
                      </a:r>
                      <a:endParaRPr lang="en-US"/>
                    </a:p>
                  </a:txBody>
                  <a:tcPr/>
                </a:tc>
                <a:tc>
                  <a:txBody>
                    <a:bodyPr/>
                    <a:lstStyle/>
                    <a:p>
                      <a:pPr lvl="0">
                        <a:buNone/>
                      </a:pPr>
                      <a:r>
                        <a:rPr lang="en-US" sz="2400">
                          <a:effectLst/>
                        </a:rPr>
                        <a:t>3 Accomplished</a:t>
                      </a:r>
                      <a:endParaRPr lang="en-US"/>
                    </a:p>
                  </a:txBody>
                  <a:tcPr/>
                </a:tc>
                <a:extLst>
                  <a:ext uri="{0D108BD9-81ED-4DB2-BD59-A6C34878D82A}">
                    <a16:rowId xmlns:a16="http://schemas.microsoft.com/office/drawing/2014/main" val="2730913400"/>
                  </a:ext>
                </a:extLst>
              </a:tr>
              <a:tr h="161925">
                <a:tc>
                  <a:txBody>
                    <a:bodyPr/>
                    <a:lstStyle/>
                    <a:p>
                      <a:pPr lvl="0">
                        <a:lnSpc>
                          <a:spcPct val="100000"/>
                        </a:lnSpc>
                        <a:buNone/>
                      </a:pPr>
                      <a:r>
                        <a:rPr lang="en-US" sz="2400">
                          <a:effectLst/>
                        </a:rPr>
                        <a:t>Target %</a:t>
                      </a:r>
                      <a:endParaRPr lang="en-US"/>
                    </a:p>
                  </a:txBody>
                  <a:tcPr/>
                </a:tc>
                <a:tc>
                  <a:txBody>
                    <a:bodyPr/>
                    <a:lstStyle/>
                    <a:p>
                      <a:pPr lvl="0">
                        <a:buNone/>
                      </a:pPr>
                      <a:r>
                        <a:rPr lang="en-US" sz="2400">
                          <a:effectLst/>
                        </a:rPr>
                        <a:t>80%</a:t>
                      </a:r>
                      <a:endParaRPr lang="en-US"/>
                    </a:p>
                  </a:txBody>
                  <a:tcPr/>
                </a:tc>
                <a:extLst>
                  <a:ext uri="{0D108BD9-81ED-4DB2-BD59-A6C34878D82A}">
                    <a16:rowId xmlns:a16="http://schemas.microsoft.com/office/drawing/2014/main" val="4081661739"/>
                  </a:ext>
                </a:extLst>
              </a:tr>
            </a:tbl>
          </a:graphicData>
        </a:graphic>
      </p:graphicFrame>
    </p:spTree>
    <p:extLst>
      <p:ext uri="{BB962C8B-B14F-4D97-AF65-F5344CB8AC3E}">
        <p14:creationId xmlns:p14="http://schemas.microsoft.com/office/powerpoint/2010/main" val="4248340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Target Statement</a:t>
            </a:r>
            <a:endParaRPr lang="en-US"/>
          </a:p>
        </p:txBody>
      </p:sp>
      <p:sp>
        <p:nvSpPr>
          <p:cNvPr id="2" name="Content Placeholder 1">
            <a:extLst>
              <a:ext uri="{FF2B5EF4-FFF2-40B4-BE49-F238E27FC236}">
                <a16:creationId xmlns:a16="http://schemas.microsoft.com/office/drawing/2014/main" id="{416AFC70-6BDF-95E5-7AB9-6D7F2E25806D}"/>
              </a:ext>
            </a:extLst>
          </p:cNvPr>
          <p:cNvSpPr>
            <a:spLocks noGrp="1"/>
          </p:cNvSpPr>
          <p:nvPr>
            <p:ph idx="1"/>
          </p:nvPr>
        </p:nvSpPr>
        <p:spPr/>
        <p:txBody>
          <a:bodyPr vert="horz" lIns="91440" tIns="45720" rIns="91440" bIns="45720" rtlCol="0" anchor="t">
            <a:normAutofit/>
          </a:bodyPr>
          <a:lstStyle/>
          <a:p>
            <a:r>
              <a:rPr lang="en-US">
                <a:cs typeface="Calibri"/>
              </a:rPr>
              <a:t>Combine key components of a set of criteria with key components of its respective measure and SLO</a:t>
            </a:r>
            <a:endParaRPr lang="en-US" dirty="0">
              <a:cs typeface="Calibri"/>
            </a:endParaRPr>
          </a:p>
          <a:p>
            <a:pPr lvl="1"/>
            <a:r>
              <a:rPr lang="en-US">
                <a:cs typeface="Calibri"/>
              </a:rPr>
              <a:t>Criteria: percentage, proficiency level, title</a:t>
            </a:r>
            <a:endParaRPr lang="en-US" dirty="0">
              <a:cs typeface="Calibri"/>
            </a:endParaRPr>
          </a:p>
          <a:p>
            <a:pPr lvl="1"/>
            <a:r>
              <a:rPr lang="en-US">
                <a:cs typeface="Calibri"/>
              </a:rPr>
              <a:t>Measure: title, course or setting</a:t>
            </a:r>
            <a:endParaRPr lang="en-US" dirty="0">
              <a:cs typeface="Calibri"/>
            </a:endParaRPr>
          </a:p>
          <a:p>
            <a:pPr lvl="1"/>
            <a:r>
              <a:rPr lang="en-US">
                <a:cs typeface="Calibri"/>
              </a:rPr>
              <a:t>SLO: learner description, observable action verb, statement of learning to be demonstrated</a:t>
            </a:r>
            <a:endParaRPr lang="en-US" dirty="0">
              <a:cs typeface="Calibri"/>
            </a:endParaRPr>
          </a:p>
          <a:p>
            <a:endParaRPr lang="en-US" dirty="0">
              <a:cs typeface="Calibri"/>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3990721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Target Statement – Template</a:t>
            </a:r>
          </a:p>
        </p:txBody>
      </p:sp>
      <p:sp>
        <p:nvSpPr>
          <p:cNvPr id="2" name="Content Placeholder 1">
            <a:extLst>
              <a:ext uri="{FF2B5EF4-FFF2-40B4-BE49-F238E27FC236}">
                <a16:creationId xmlns:a16="http://schemas.microsoft.com/office/drawing/2014/main" id="{416AFC70-6BDF-95E5-7AB9-6D7F2E25806D}"/>
              </a:ext>
            </a:extLst>
          </p:cNvPr>
          <p:cNvSpPr>
            <a:spLocks noGrp="1"/>
          </p:cNvSpPr>
          <p:nvPr>
            <p:ph idx="1"/>
          </p:nvPr>
        </p:nvSpPr>
        <p:spPr/>
        <p:txBody>
          <a:bodyPr vert="horz" lIns="91440" tIns="45720" rIns="91440" bIns="45720" rtlCol="0" anchor="t">
            <a:normAutofit/>
          </a:bodyPr>
          <a:lstStyle/>
          <a:p>
            <a:pPr marL="0" indent="0">
              <a:lnSpc>
                <a:spcPct val="100000"/>
              </a:lnSpc>
              <a:spcBef>
                <a:spcPts val="0"/>
              </a:spcBef>
              <a:buNone/>
            </a:pPr>
            <a:r>
              <a:rPr lang="en-US">
                <a:cs typeface="Calibri"/>
              </a:rPr>
              <a:t>(Target percentage) of (Learner description) will show proficiency of their ability to (observable action verb) (statement of learning to be demonstrated) by scoring (Proficiency) or higher on the (criteria title) criteria of the (type) measure, (Measure Title), which is implemented in (course or setting).</a:t>
            </a:r>
            <a:endParaRPr lang="en-US"/>
          </a:p>
          <a:p>
            <a:endParaRPr lang="en-US" dirty="0">
              <a:cs typeface="Calibri"/>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3305913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Target Statement – Example</a:t>
            </a:r>
          </a:p>
        </p:txBody>
      </p:sp>
      <p:sp>
        <p:nvSpPr>
          <p:cNvPr id="2" name="Content Placeholder 1">
            <a:extLst>
              <a:ext uri="{FF2B5EF4-FFF2-40B4-BE49-F238E27FC236}">
                <a16:creationId xmlns:a16="http://schemas.microsoft.com/office/drawing/2014/main" id="{416AFC70-6BDF-95E5-7AB9-6D7F2E25806D}"/>
              </a:ext>
            </a:extLst>
          </p:cNvPr>
          <p:cNvSpPr>
            <a:spLocks noGrp="1"/>
          </p:cNvSpPr>
          <p:nvPr>
            <p:ph idx="1"/>
          </p:nvPr>
        </p:nvSpPr>
        <p:spPr/>
        <p:txBody>
          <a:bodyPr vert="horz" lIns="91440" tIns="45720" rIns="91440" bIns="45720" rtlCol="0" anchor="t">
            <a:normAutofit/>
          </a:bodyPr>
          <a:lstStyle/>
          <a:p>
            <a:pPr marL="0" indent="0">
              <a:lnSpc>
                <a:spcPct val="100000"/>
              </a:lnSpc>
              <a:spcBef>
                <a:spcPts val="0"/>
              </a:spcBef>
              <a:buNone/>
            </a:pPr>
            <a:r>
              <a:rPr lang="en-US">
                <a:latin typeface="Calibri"/>
                <a:cs typeface="Times New Roman"/>
              </a:rPr>
              <a:t>80% of students will show proficiency of their ability to examine the ways in which they perceive themselves to be fit for their roles as college students through various domains of holistic fitness by scoring 3 Accomplished or higher on the instrument criteria of the direct measure, Fit for College Reflection Rubric, which is implemented in Session 2 of 3.</a:t>
            </a:r>
            <a:endParaRPr lang="en-US">
              <a:latin typeface="Calibri"/>
            </a:endParaRPr>
          </a:p>
          <a:p>
            <a:endParaRPr lang="en-US" dirty="0">
              <a:cs typeface="Calibri"/>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36955042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2" name="Picture 2" descr="A screen shot of a program&#10;&#10;Description automatically generated">
            <a:extLst>
              <a:ext uri="{FF2B5EF4-FFF2-40B4-BE49-F238E27FC236}">
                <a16:creationId xmlns:a16="http://schemas.microsoft.com/office/drawing/2014/main" id="{FB0457C1-86A0-4545-FC31-815C97A1409F}"/>
              </a:ext>
            </a:extLst>
          </p:cNvPr>
          <p:cNvPicPr>
            <a:picLocks noChangeAspect="1"/>
          </p:cNvPicPr>
          <p:nvPr/>
        </p:nvPicPr>
        <p:blipFill>
          <a:blip r:embed="rId5"/>
          <a:stretch>
            <a:fillRect/>
          </a:stretch>
        </p:blipFill>
        <p:spPr>
          <a:xfrm>
            <a:off x="1492046" y="199932"/>
            <a:ext cx="9207909" cy="6593329"/>
          </a:xfrm>
          <a:prstGeom prst="rect">
            <a:avLst/>
          </a:prstGeom>
        </p:spPr>
      </p:pic>
    </p:spTree>
    <p:extLst>
      <p:ext uri="{BB962C8B-B14F-4D97-AF65-F5344CB8AC3E}">
        <p14:creationId xmlns:p14="http://schemas.microsoft.com/office/powerpoint/2010/main" val="838174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10515600" cy="4450115"/>
          </a:xfrm>
        </p:spPr>
        <p:txBody>
          <a:bodyPr vert="horz" lIns="91440" tIns="45720" rIns="91440" bIns="45720" rtlCol="0" anchor="t">
            <a:normAutofit/>
          </a:bodyPr>
          <a:lstStyle/>
          <a:p>
            <a:r>
              <a:rPr lang="en-US" dirty="0">
                <a:latin typeface="Verdana"/>
                <a:ea typeface="Verdana"/>
              </a:rPr>
              <a:t>Write a mission statement</a:t>
            </a:r>
          </a:p>
          <a:p>
            <a:r>
              <a:rPr lang="en-US">
                <a:latin typeface="Verdana"/>
                <a:ea typeface="Verdana"/>
              </a:rPr>
              <a:t>Write a student learning goal (SLG)</a:t>
            </a:r>
          </a:p>
          <a:p>
            <a:r>
              <a:rPr lang="en-US" dirty="0">
                <a:latin typeface="Verdana"/>
                <a:ea typeface="Verdana"/>
              </a:rPr>
              <a:t>Write a student learning outcome (SLO)</a:t>
            </a:r>
            <a:endParaRPr lang="en-US" dirty="0">
              <a:latin typeface="Verdana"/>
              <a:ea typeface="Verdana"/>
              <a:cs typeface="Calibri" panose="020F0502020204030204"/>
            </a:endParaRPr>
          </a:p>
          <a:p>
            <a:r>
              <a:rPr lang="en-US">
                <a:latin typeface="Verdana"/>
                <a:ea typeface="Verdana"/>
              </a:rPr>
              <a:t>Describe a measure of an SLO</a:t>
            </a:r>
          </a:p>
          <a:p>
            <a:r>
              <a:rPr lang="en-US">
                <a:latin typeface="Verdana"/>
                <a:ea typeface="Verdana"/>
              </a:rPr>
              <a:t>Describe criteria for success on a measure</a:t>
            </a: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4000">
                <a:solidFill>
                  <a:schemeClr val="bg1"/>
                </a:solidFill>
                <a:latin typeface="Verdana"/>
                <a:ea typeface="Verdana"/>
              </a:rPr>
              <a:t>Review of Objectives</a:t>
            </a:r>
            <a:endParaRPr lang="en-US">
              <a:solidFill>
                <a:schemeClr val="bg1"/>
              </a:solidFill>
            </a:endParaRPr>
          </a:p>
        </p:txBody>
      </p:sp>
    </p:spTree>
    <p:extLst>
      <p:ext uri="{BB962C8B-B14F-4D97-AF65-F5344CB8AC3E}">
        <p14:creationId xmlns:p14="http://schemas.microsoft.com/office/powerpoint/2010/main" val="1886268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5"/>
          <a:stretch>
            <a:fillRect/>
          </a:stretch>
        </p:blipFill>
        <p:spPr>
          <a:xfrm>
            <a:off x="2713491" y="226666"/>
            <a:ext cx="6761018" cy="6410490"/>
          </a:xfrm>
          <a:prstGeom prst="rect">
            <a:avLst/>
          </a:prstGeom>
        </p:spPr>
      </p:pic>
      <p:sp>
        <p:nvSpPr>
          <p:cNvPr id="8" name="Arrow: Right 7">
            <a:extLst>
              <a:ext uri="{FF2B5EF4-FFF2-40B4-BE49-F238E27FC236}">
                <a16:creationId xmlns:a16="http://schemas.microsoft.com/office/drawing/2014/main" id="{4A64BCCB-ADA0-331E-9283-3ED76F90F43E}"/>
              </a:ext>
            </a:extLst>
          </p:cNvPr>
          <p:cNvSpPr/>
          <p:nvPr/>
        </p:nvSpPr>
        <p:spPr>
          <a:xfrm rot="12840000">
            <a:off x="7278586" y="1807295"/>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D33000A-7FE5-233E-D820-2982CCBCB6C6}"/>
              </a:ext>
            </a:extLst>
          </p:cNvPr>
          <p:cNvSpPr/>
          <p:nvPr/>
        </p:nvSpPr>
        <p:spPr>
          <a:xfrm rot="7800000">
            <a:off x="4575035" y="2267369"/>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78D7D922-0531-A10B-A021-90BCCD5DEE08}"/>
              </a:ext>
            </a:extLst>
          </p:cNvPr>
          <p:cNvSpPr/>
          <p:nvPr/>
        </p:nvSpPr>
        <p:spPr>
          <a:xfrm rot="7800000">
            <a:off x="3856167" y="2267368"/>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81DD75F7-22B6-AF1F-5FAA-E9AD1122A7F6}"/>
              </a:ext>
            </a:extLst>
          </p:cNvPr>
          <p:cNvSpPr/>
          <p:nvPr/>
        </p:nvSpPr>
        <p:spPr>
          <a:xfrm rot="12840000">
            <a:off x="7264209" y="1390351"/>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90E73A7-C51C-664C-824E-61DACAF7D2E0}"/>
              </a:ext>
            </a:extLst>
          </p:cNvPr>
          <p:cNvSpPr/>
          <p:nvPr/>
        </p:nvSpPr>
        <p:spPr>
          <a:xfrm>
            <a:off x="4524234" y="316648"/>
            <a:ext cx="890788" cy="2790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2678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36F9F5A-904D-46DE-9F15-C5D67C695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466" y="1170774"/>
            <a:ext cx="4706032" cy="4462887"/>
          </a:xfrm>
          <a:prstGeom prst="rect">
            <a:avLst/>
          </a:prstGeom>
        </p:spPr>
      </p:pic>
      <p:sp>
        <p:nvSpPr>
          <p:cNvPr id="17" name="TextBox 16">
            <a:extLst>
              <a:ext uri="{FF2B5EF4-FFF2-40B4-BE49-F238E27FC236}">
                <a16:creationId xmlns:a16="http://schemas.microsoft.com/office/drawing/2014/main" id="{D5A8BE08-3FFC-4836-8800-BF3B704C015C}"/>
              </a:ext>
            </a:extLst>
          </p:cNvPr>
          <p:cNvSpPr txBox="1"/>
          <p:nvPr/>
        </p:nvSpPr>
        <p:spPr>
          <a:xfrm>
            <a:off x="6828447" y="1728175"/>
            <a:ext cx="4660900" cy="4031873"/>
          </a:xfrm>
          <a:prstGeom prst="rect">
            <a:avLst/>
          </a:prstGeom>
          <a:noFill/>
        </p:spPr>
        <p:txBody>
          <a:bodyPr wrap="square" lIns="91440" tIns="45720" rIns="91440" bIns="45720" rtlCol="0" anchor="t">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latin typeface="Montserrat Medium" panose="00000600000000000000" pitchFamily="2" charset="0"/>
            </a:endParaRPr>
          </a:p>
          <a:p>
            <a:r>
              <a:rPr lang="en-US" sz="2200">
                <a:solidFill>
                  <a:schemeClr val="bg1"/>
                </a:solidFill>
              </a:rPr>
              <a:t>Thank You!</a:t>
            </a:r>
            <a:endParaRPr lang="en-US">
              <a:solidFill>
                <a:schemeClr val="bg1"/>
              </a:solidFill>
            </a:endParaRPr>
          </a:p>
        </p:txBody>
      </p:sp>
      <p:pic>
        <p:nvPicPr>
          <p:cNvPr id="5" name="Picture 4">
            <a:extLst>
              <a:ext uri="{FF2B5EF4-FFF2-40B4-BE49-F238E27FC236}">
                <a16:creationId xmlns:a16="http://schemas.microsoft.com/office/drawing/2014/main" id="{88784E0F-130B-4D88-87C7-34ED098C6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669258" y="6281974"/>
            <a:ext cx="6314873" cy="742926"/>
          </a:xfrm>
          <a:prstGeom prst="rect">
            <a:avLst/>
          </a:prstGeom>
        </p:spPr>
      </p:pic>
    </p:spTree>
    <p:extLst>
      <p:ext uri="{BB962C8B-B14F-4D97-AF65-F5344CB8AC3E}">
        <p14:creationId xmlns:p14="http://schemas.microsoft.com/office/powerpoint/2010/main" val="371794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Background – SPOL</a:t>
            </a:r>
            <a:endParaRPr lang="en-US">
              <a:latin typeface="Verdana" panose="020B0604030504040204" pitchFamily="34" charset="0"/>
              <a:ea typeface="Verdana" panose="020B0604030504040204" pitchFamily="34" charset="0"/>
            </a:endParaRPr>
          </a:p>
        </p:txBody>
      </p:sp>
      <p:sp>
        <p:nvSpPr>
          <p:cNvPr id="9" name="Content Placeholder 8">
            <a:extLst>
              <a:ext uri="{FF2B5EF4-FFF2-40B4-BE49-F238E27FC236}">
                <a16:creationId xmlns:a16="http://schemas.microsoft.com/office/drawing/2014/main" id="{7365D3A2-1855-4A71-9AF3-EFCFAEBC2A9D}"/>
              </a:ext>
            </a:extLst>
          </p:cNvPr>
          <p:cNvSpPr>
            <a:spLocks noGrp="1"/>
          </p:cNvSpPr>
          <p:nvPr>
            <p:ph idx="1"/>
          </p:nvPr>
        </p:nvSpPr>
        <p:spPr/>
        <p:txBody>
          <a:bodyPr vert="horz" lIns="91440" tIns="45720" rIns="91440" bIns="45720" rtlCol="0" anchor="t">
            <a:normAutofit/>
          </a:bodyPr>
          <a:lstStyle/>
          <a:p>
            <a:pPr marL="342900" indent="-342900">
              <a:buFont typeface="Arial,Sans-Serif" panose="020B0604020202020204" pitchFamily="34" charset="0"/>
            </a:pPr>
            <a:r>
              <a:rPr lang="en-US"/>
              <a:t>Strategic Planning Online (SPOL)</a:t>
            </a:r>
            <a:endParaRPr lang="en-US">
              <a:cs typeface="Calibri"/>
            </a:endParaRPr>
          </a:p>
          <a:p>
            <a:pPr marL="342900" indent="-342900">
              <a:buFont typeface="Arial,Sans-Serif" panose="020B0604020202020204" pitchFamily="34" charset="0"/>
            </a:pPr>
            <a:r>
              <a:rPr lang="en-US"/>
              <a:t>Institutional Effectiveness Software</a:t>
            </a:r>
            <a:endParaRPr lang="en-US">
              <a:cs typeface="Calibri" panose="020F0502020204030204"/>
            </a:endParaRPr>
          </a:p>
          <a:p>
            <a:pPr marL="342900" indent="-342900">
              <a:buFont typeface="Arial,Sans-Serif" panose="020B0604020202020204" pitchFamily="34" charset="0"/>
            </a:pPr>
            <a:r>
              <a:rPr lang="en-US">
                <a:cs typeface="Calibri" panose="020F0502020204030204"/>
              </a:rPr>
              <a:t>Planning, Budget, </a:t>
            </a:r>
            <a:r>
              <a:rPr lang="en-US">
                <a:highlight>
                  <a:srgbClr val="FFFF00"/>
                </a:highlight>
                <a:cs typeface="Calibri" panose="020F0502020204030204"/>
              </a:rPr>
              <a:t>Assessment</a:t>
            </a:r>
            <a:r>
              <a:rPr lang="en-US">
                <a:cs typeface="Calibri" panose="020F0502020204030204"/>
              </a:rPr>
              <a:t>, Credentialing, Accreditation</a:t>
            </a:r>
          </a:p>
          <a:p>
            <a:pPr marL="342900" indent="-342900">
              <a:buFont typeface="Arial,Sans-Serif" panose="020B0604020202020204" pitchFamily="34" charset="0"/>
            </a:pPr>
            <a:r>
              <a:rPr lang="en-US">
                <a:cs typeface="Calibri" panose="020F0502020204030204"/>
              </a:rPr>
              <a:t>No cost to MiSU through existing contract between NDUS and SPOL</a:t>
            </a:r>
          </a:p>
          <a:p>
            <a:pPr marL="342900" indent="-342900">
              <a:buFont typeface="Arial,Sans-Serif" panose="020B0604020202020204" pitchFamily="34" charset="0"/>
            </a:pPr>
            <a:endParaRPr lang="en-US">
              <a:cs typeface="Calibri" panose="020F0502020204030204"/>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441574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p:txBody>
          <a:bodyPr/>
          <a:lstStyle/>
          <a:p>
            <a:r>
              <a:rPr lang="en-US">
                <a:latin typeface="Verdana"/>
                <a:ea typeface="Verdana"/>
              </a:rPr>
              <a:t>YPA Essential Elements</a:t>
            </a:r>
            <a:endParaRPr lang="en-US">
              <a:latin typeface="Verdana" panose="020B0604030504040204" pitchFamily="34" charset="0"/>
              <a:ea typeface="Verdana" panose="020B0604030504040204" pitchFamily="34" charset="0"/>
            </a:endParaRPr>
          </a:p>
        </p:txBody>
      </p:sp>
      <p:sp>
        <p:nvSpPr>
          <p:cNvPr id="9" name="Content Placeholder 8">
            <a:extLst>
              <a:ext uri="{FF2B5EF4-FFF2-40B4-BE49-F238E27FC236}">
                <a16:creationId xmlns:a16="http://schemas.microsoft.com/office/drawing/2014/main" id="{7365D3A2-1855-4A71-9AF3-EFCFAEBC2A9D}"/>
              </a:ext>
            </a:extLst>
          </p:cNvPr>
          <p:cNvSpPr>
            <a:spLocks noGrp="1"/>
          </p:cNvSpPr>
          <p:nvPr>
            <p:ph idx="1"/>
          </p:nvPr>
        </p:nvSpPr>
        <p:spPr/>
        <p:txBody>
          <a:bodyPr vert="horz" lIns="91440" tIns="45720" rIns="91440" bIns="45720" rtlCol="0" anchor="t">
            <a:normAutofit fontScale="92500" lnSpcReduction="10000"/>
          </a:bodyPr>
          <a:lstStyle/>
          <a:p>
            <a:pPr marL="342900" indent="-342900">
              <a:buFont typeface="Arial,Sans-Serif" panose="020B0604020202020204" pitchFamily="34" charset="0"/>
            </a:pPr>
            <a:r>
              <a:rPr lang="en-US"/>
              <a:t>Mission statement</a:t>
            </a:r>
            <a:endParaRPr lang="en-US">
              <a:cs typeface="Calibri" panose="020F0502020204030204"/>
            </a:endParaRPr>
          </a:p>
          <a:p>
            <a:pPr marL="342900" indent="-342900">
              <a:buFont typeface="Arial,Sans-Serif" panose="020B0604020202020204" pitchFamily="34" charset="0"/>
            </a:pPr>
            <a:r>
              <a:rPr lang="en-US">
                <a:cs typeface="Calibri" panose="020F0502020204030204"/>
              </a:rPr>
              <a:t>Student learning goals (SLGs)</a:t>
            </a:r>
          </a:p>
          <a:p>
            <a:pPr marL="342900" indent="-342900">
              <a:buFont typeface="Arial,Sans-Serif" panose="020B0604020202020204" pitchFamily="34" charset="0"/>
            </a:pPr>
            <a:r>
              <a:rPr lang="en-US">
                <a:cs typeface="Calibri" panose="020F0502020204030204"/>
              </a:rPr>
              <a:t>Student learning outcomes (SLOs)</a:t>
            </a:r>
          </a:p>
          <a:p>
            <a:pPr marL="342900" indent="-342900">
              <a:buFont typeface="Arial,Sans-Serif" panose="020B0604020202020204" pitchFamily="34" charset="0"/>
            </a:pPr>
            <a:r>
              <a:rPr lang="en-US">
                <a:cs typeface="Calibri" panose="020F0502020204030204"/>
              </a:rPr>
              <a:t>Operational goals (OGs)</a:t>
            </a:r>
          </a:p>
          <a:p>
            <a:pPr marL="342900" indent="-342900">
              <a:buFont typeface="Arial,Sans-Serif" panose="020B0604020202020204" pitchFamily="34" charset="0"/>
            </a:pPr>
            <a:r>
              <a:rPr lang="en-US">
                <a:cs typeface="Calibri" panose="020F0502020204030204"/>
              </a:rPr>
              <a:t>Operational outcomes (OOs)</a:t>
            </a:r>
          </a:p>
          <a:p>
            <a:pPr marL="342900" indent="-342900">
              <a:buFont typeface="Arial,Sans-Serif" panose="020B0604020202020204" pitchFamily="34" charset="0"/>
            </a:pPr>
            <a:r>
              <a:rPr lang="en-US">
                <a:cs typeface="Calibri" panose="020F0502020204030204"/>
              </a:rPr>
              <a:t>Measures</a:t>
            </a:r>
          </a:p>
          <a:p>
            <a:pPr marL="342900" indent="-342900">
              <a:buFont typeface="Arial,Sans-Serif" panose="020B0604020202020204" pitchFamily="34" charset="0"/>
            </a:pPr>
            <a:r>
              <a:rPr lang="en-US">
                <a:cs typeface="Calibri" panose="020F0502020204030204"/>
              </a:rPr>
              <a:t>Criteria</a:t>
            </a:r>
          </a:p>
          <a:p>
            <a:pPr marL="342900" indent="-342900">
              <a:buFont typeface="Arial,Sans-Serif" panose="020B0604020202020204" pitchFamily="34" charset="0"/>
            </a:pPr>
            <a:r>
              <a:rPr lang="en-US">
                <a:cs typeface="Calibri" panose="020F0502020204030204"/>
              </a:rPr>
              <a:t>Findings</a:t>
            </a:r>
          </a:p>
          <a:p>
            <a:pPr marL="342900" indent="-342900">
              <a:buFont typeface="Arial,Sans-Serif" panose="020B0604020202020204" pitchFamily="34" charset="0"/>
            </a:pPr>
            <a:r>
              <a:rPr lang="en-US">
                <a:cs typeface="Calibri" panose="020F0502020204030204"/>
              </a:rPr>
              <a:t>Explanation of Results</a:t>
            </a:r>
          </a:p>
          <a:p>
            <a:pPr marL="800100" lvl="1" indent="-342900">
              <a:buFont typeface="Arial,Sans-Serif" panose="020B0604020202020204" pitchFamily="34" charset="0"/>
            </a:pPr>
            <a:r>
              <a:rPr lang="en-US">
                <a:cs typeface="Calibri" panose="020F0502020204030204"/>
              </a:rPr>
              <a:t>Intended Results, Actual Results, Use of Results</a:t>
            </a:r>
          </a:p>
          <a:p>
            <a:pPr marL="342900" indent="-342900">
              <a:buFont typeface="Arial,Sans-Serif" panose="020B0604020202020204" pitchFamily="34" charset="0"/>
            </a:pPr>
            <a:endParaRPr lang="en-US">
              <a:cs typeface="Calibri" panose="020F0502020204030204"/>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358318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4" name="Picture 4" descr="Diagram&#10;&#10;Description automatically generated">
            <a:extLst>
              <a:ext uri="{FF2B5EF4-FFF2-40B4-BE49-F238E27FC236}">
                <a16:creationId xmlns:a16="http://schemas.microsoft.com/office/drawing/2014/main" id="{172031EE-EA9D-7744-0121-E9193CC3C990}"/>
              </a:ext>
            </a:extLst>
          </p:cNvPr>
          <p:cNvPicPr>
            <a:picLocks noChangeAspect="1"/>
          </p:cNvPicPr>
          <p:nvPr/>
        </p:nvPicPr>
        <p:blipFill>
          <a:blip r:embed="rId5"/>
          <a:stretch>
            <a:fillRect/>
          </a:stretch>
        </p:blipFill>
        <p:spPr>
          <a:xfrm>
            <a:off x="2715491" y="223755"/>
            <a:ext cx="6761018" cy="6410490"/>
          </a:xfrm>
          <a:prstGeom prst="rect">
            <a:avLst/>
          </a:prstGeom>
        </p:spPr>
      </p:pic>
    </p:spTree>
    <p:extLst>
      <p:ext uri="{BB962C8B-B14F-4D97-AF65-F5344CB8AC3E}">
        <p14:creationId xmlns:p14="http://schemas.microsoft.com/office/powerpoint/2010/main" val="1333376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U Powerpoint Presentation Template V1 - 2022" id="{6B96C8AC-F559-4D8D-B13F-E439B38CE1F1}" vid="{F3CA95A1-A273-4C38-9811-662D721291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6C77571E6F6444AA15ECB64A1A3F23" ma:contentTypeVersion="4" ma:contentTypeDescription="Create a new document." ma:contentTypeScope="" ma:versionID="b22c6b9d36f7f5d28b3c290b8894363f">
  <xsd:schema xmlns:xsd="http://www.w3.org/2001/XMLSchema" xmlns:xs="http://www.w3.org/2001/XMLSchema" xmlns:p="http://schemas.microsoft.com/office/2006/metadata/properties" xmlns:ns2="0cedab59-b563-4042-a5fc-5927fcb3de4d" xmlns:ns3="44c153de-0ada-4cc7-97e6-06b5cae3b453" targetNamespace="http://schemas.microsoft.com/office/2006/metadata/properties" ma:root="true" ma:fieldsID="da4452a21b786af6a88b284feb0e66c0" ns2:_="" ns3:_="">
    <xsd:import namespace="0cedab59-b563-4042-a5fc-5927fcb3de4d"/>
    <xsd:import namespace="44c153de-0ada-4cc7-97e6-06b5cae3b4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edab59-b563-4042-a5fc-5927fcb3d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c153de-0ada-4cc7-97e6-06b5cae3b4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4c153de-0ada-4cc7-97e6-06b5cae3b453">
      <UserInfo>
        <DisplayName>Cresap, Linda</DisplayName>
        <AccountId>46</AccountId>
        <AccountType/>
      </UserInfo>
      <UserInfo>
        <DisplayName>Williams, Alaric</DisplayName>
        <AccountId>57</AccountId>
        <AccountType/>
      </UserInfo>
      <UserInfo>
        <DisplayName>Sturm, James</DisplayName>
        <AccountId>19</AccountId>
        <AccountType/>
      </UserInfo>
      <UserInfo>
        <DisplayName>Heitkamp, Andrew</DisplayName>
        <AccountId>16</AccountId>
        <AccountType/>
      </UserInfo>
      <UserInfo>
        <DisplayName>Jockers, Ryan</DisplayName>
        <AccountId>45</AccountId>
        <AccountType/>
      </UserInfo>
      <UserInfo>
        <DisplayName>Seifert, Darren</DisplayName>
        <AccountId>55</AccountId>
        <AccountType/>
      </UserInfo>
    </SharedWithUsers>
  </documentManagement>
</p:properties>
</file>

<file path=customXml/itemProps1.xml><?xml version="1.0" encoding="utf-8"?>
<ds:datastoreItem xmlns:ds="http://schemas.openxmlformats.org/officeDocument/2006/customXml" ds:itemID="{89A1325B-8391-4F88-A31E-2A721832B937}">
  <ds:schemaRefs>
    <ds:schemaRef ds:uri="http://schemas.microsoft.com/sharepoint/v3/contenttype/forms"/>
  </ds:schemaRefs>
</ds:datastoreItem>
</file>

<file path=customXml/itemProps2.xml><?xml version="1.0" encoding="utf-8"?>
<ds:datastoreItem xmlns:ds="http://schemas.openxmlformats.org/officeDocument/2006/customXml" ds:itemID="{9D653596-BE7C-4456-9D33-4631CEF874BA}">
  <ds:schemaRefs>
    <ds:schemaRef ds:uri="0cedab59-b563-4042-a5fc-5927fcb3de4d"/>
    <ds:schemaRef ds:uri="44c153de-0ada-4cc7-97e6-06b5cae3b4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254C6E-5608-45D6-A293-B308A1A150BA}">
  <ds:schemaRefs>
    <ds:schemaRef ds:uri="180e10d5-2caa-4dc4-a8e0-ae3a8d28bcf7"/>
    <ds:schemaRef ds:uri="44c153de-0ada-4cc7-97e6-06b5cae3b453"/>
    <ds:schemaRef ds:uri="565c5da0-3a2e-424a-be45-13fa10a94d87"/>
    <ds:schemaRef ds:uri="6383aaab-8727-47fb-bf32-2a2a1a16f9ef"/>
    <ds:schemaRef ds:uri="d38b3ca8-8a3a-4def-a1db-0467e4908e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MSU-Powerpoint-Presentation-Template-V1---2022</Template>
  <Application>Microsoft Office PowerPoint</Application>
  <PresentationFormat>Widescreen</PresentationFormat>
  <Slides>69</Slides>
  <Notes>42</Notes>
  <HiddenSlides>0</HiddenSlide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PowerPoint Presentation</vt:lpstr>
      <vt:lpstr>Target Audience</vt:lpstr>
      <vt:lpstr>Background - Accreditation</vt:lpstr>
      <vt:lpstr>Background – MiSU YPA</vt:lpstr>
      <vt:lpstr>Background – Levels of Assessment</vt:lpstr>
      <vt:lpstr>Background – SPOL</vt:lpstr>
      <vt:lpstr>YPA Essential Elements</vt:lpstr>
      <vt:lpstr>PowerPoint Presentation</vt:lpstr>
      <vt:lpstr>PowerPoint Presentation</vt:lpstr>
      <vt:lpstr>PowerPoint Presentation</vt:lpstr>
      <vt:lpstr>PowerPoint Presentation</vt:lpstr>
      <vt:lpstr>PowerPoint Presentation</vt:lpstr>
      <vt:lpstr>Co-Curricular Assessment Page</vt:lpstr>
      <vt:lpstr>PowerPoint Presentation</vt:lpstr>
      <vt:lpstr>PowerPoint Presentation</vt:lpstr>
      <vt:lpstr>Academic Assessment Page</vt:lpstr>
      <vt:lpstr>PowerPoint Presentation</vt:lpstr>
      <vt:lpstr>PowerPoint Presentation</vt:lpstr>
      <vt:lpstr>PowerPoint Presentation</vt:lpstr>
      <vt:lpstr>PowerPoint Presentation</vt:lpstr>
      <vt:lpstr>PowerPoint Presentation</vt:lpstr>
      <vt:lpstr>Definition</vt:lpstr>
      <vt:lpstr>Key components</vt:lpstr>
      <vt:lpstr>Template</vt:lpstr>
      <vt:lpstr>Key Components - Example</vt:lpstr>
      <vt:lpstr>Mission Statement Example</vt:lpstr>
      <vt:lpstr>PowerPoint Presentation</vt:lpstr>
      <vt:lpstr>PowerPoint Presentation</vt:lpstr>
      <vt:lpstr>PowerPoint Presentation</vt:lpstr>
      <vt:lpstr>Definition</vt:lpstr>
      <vt:lpstr>Key components</vt:lpstr>
      <vt:lpstr>Bloom's Taxonomy Action Verbs</vt:lpstr>
      <vt:lpstr>Template</vt:lpstr>
      <vt:lpstr>Key Components - Example</vt:lpstr>
      <vt:lpstr>SLG Example</vt:lpstr>
      <vt:lpstr>PowerPoint Presentation</vt:lpstr>
      <vt:lpstr>PowerPoint Presentation</vt:lpstr>
      <vt:lpstr>PowerPoint Presentation</vt:lpstr>
      <vt:lpstr>Definition </vt:lpstr>
      <vt:lpstr>Key components</vt:lpstr>
      <vt:lpstr>Bloom's Taxonomy Action Verbs</vt:lpstr>
      <vt:lpstr>Template</vt:lpstr>
      <vt:lpstr>Key Components - Example</vt:lpstr>
      <vt:lpstr>SLO Example</vt:lpstr>
      <vt:lpstr>PowerPoint Presentation</vt:lpstr>
      <vt:lpstr>PowerPoint Presentation</vt:lpstr>
      <vt:lpstr>PowerPoint Presentation</vt:lpstr>
      <vt:lpstr>Definition</vt:lpstr>
      <vt:lpstr>Direct or Indirect</vt:lpstr>
      <vt:lpstr>Key components</vt:lpstr>
      <vt:lpstr>Key Components - Example</vt:lpstr>
      <vt:lpstr>Associations</vt:lpstr>
      <vt:lpstr>Associations - Example</vt:lpstr>
      <vt:lpstr>PowerPoint Presentation</vt:lpstr>
      <vt:lpstr>PowerPoint Presentation</vt:lpstr>
      <vt:lpstr>PowerPoint Presentation</vt:lpstr>
      <vt:lpstr>Definition</vt:lpstr>
      <vt:lpstr>Key components</vt:lpstr>
      <vt:lpstr>Proficiency</vt:lpstr>
      <vt:lpstr>Target</vt:lpstr>
      <vt:lpstr>Key Components - Example</vt:lpstr>
      <vt:lpstr>Target Statement</vt:lpstr>
      <vt:lpstr>Target Statement – Template</vt:lpstr>
      <vt:lpstr>Target Statement – Example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Nathan</dc:creator>
  <cp:revision>433</cp:revision>
  <dcterms:created xsi:type="dcterms:W3CDTF">2023-01-10T15:42:59Z</dcterms:created>
  <dcterms:modified xsi:type="dcterms:W3CDTF">2023-07-12T14:48:05Z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0x0101006A6C77571E6F6444AA15ECB64A1A3F23</vt:lpwstr>
  </property>
  <property fmtid="{D5CDD505-2E9C-101B-9397-08002B2CF9AE}" pid="3" name="MediaServiceImageTags">
    <vt:lpwstr/>
  </property>
  <property fmtid="{D5CDD505-2E9C-101B-9397-08002B2CF9AE}" pid="4" name="Order">
    <vt:r8>48100</vt:r8>
  </property>
  <property fmtid="{D5CDD505-2E9C-101B-9397-08002B2CF9AE}" pid="5" name="_SourceUrl">
    <vt:lpwstr/>
  </property>
  <property fmtid="{D5CDD505-2E9C-101B-9397-08002B2CF9AE}" pid="6" name="_SharedFileIndex">
    <vt:lpwstr/>
  </property>
  <property fmtid="{D5CDD505-2E9C-101B-9397-08002B2CF9AE}" pid="7" name="_ExtendedDescription">
    <vt:lpwstr/>
  </property>
  <property fmtid="{D5CDD505-2E9C-101B-9397-08002B2CF9AE}" pid="8" name="_CopySource">
    <vt:lpwstr>https://ndusbpos-my.sharepoint.com/personal/nathan_c_anderson_ndus_edu/Documents/Marketing/Applying Assessment Theory to MiSU Marketing.pptx</vt:lpwstr>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TriggerFlowInfo">
    <vt:lpwstr/>
  </property>
</Properties>
</file>